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8288000" cy="10287000"/>
  <p:notesSz cx="6858000" cy="9144000"/>
  <p:embeddedFontLst>
    <p:embeddedFont>
      <p:font typeface="Barlow Condensed" panose="020F0502020204030204" pitchFamily="2" charset="0"/>
      <p:bold r:id="rId45"/>
      <p:boldItalic r:id="rId46"/>
    </p:embeddedFont>
    <p:embeddedFont>
      <p:font typeface="Lora" pitchFamily="2" charset="0"/>
      <p:regular r:id="rId47"/>
      <p:bold r:id="rId48"/>
      <p:boldItalic r:id="rId49"/>
    </p:embeddedFont>
    <p:embeddedFont>
      <p:font typeface="Montserrat" panose="00000500000000000000" pitchFamily="2" charset="0"/>
      <p:regular r:id="rId50"/>
      <p:bold r:id="rId51"/>
      <p:boldItalic r:id="rId52"/>
    </p:embeddedFont>
    <p:embeddedFont>
      <p:font typeface="Six Caps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MUa38WK2wdXtqONM3l3csjuYI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422546" y="7396961"/>
            <a:ext cx="10272377" cy="73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AMANDA GOMES CARVALHO</a:t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7702950" y="2197750"/>
            <a:ext cx="9992026" cy="7897947"/>
            <a:chOff x="-245000" y="66684"/>
            <a:chExt cx="13322700" cy="10530596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-245000" y="66684"/>
              <a:ext cx="13322700" cy="6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99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Terapia alvo e biomarcadores em neoplasias mesenquimais</a:t>
              </a:r>
              <a:endParaRPr sz="900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320271" y="6835380"/>
              <a:ext cx="11757359" cy="37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31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31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314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45" b="0" i="0" u="none" strike="noStrike" cap="none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-533400" y="-514350"/>
            <a:ext cx="8420100" cy="113157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30000"/>
          </a:blip>
          <a:srcRect l="5408" r="51323"/>
          <a:stretch/>
        </p:blipFill>
        <p:spPr>
          <a:xfrm>
            <a:off x="0" y="0"/>
            <a:ext cx="78867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8583078" y="8098772"/>
            <a:ext cx="9328563" cy="86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Oncologista Clínica do HPD e CTO </a:t>
            </a:r>
            <a:endParaRPr/>
          </a:p>
          <a:p>
            <a:pPr marL="0" marR="0" lvl="0" indent="0" algn="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-114300" y="0"/>
            <a:ext cx="9372600" cy="107442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0"/>
          <p:cNvGrpSpPr/>
          <p:nvPr/>
        </p:nvGrpSpPr>
        <p:grpSpPr>
          <a:xfrm>
            <a:off x="10209141" y="3285679"/>
            <a:ext cx="7832752" cy="3621881"/>
            <a:chOff x="0" y="0"/>
            <a:chExt cx="10443669" cy="4829175"/>
          </a:xfrm>
        </p:grpSpPr>
        <p:sp>
          <p:nvSpPr>
            <p:cNvPr id="197" name="Google Shape;197;p10"/>
            <p:cNvSpPr txBox="1"/>
            <p:nvPr/>
          </p:nvSpPr>
          <p:spPr>
            <a:xfrm>
              <a:off x="3" y="0"/>
              <a:ext cx="10443662" cy="38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Alterações genéticas inespecíficas e cariótipos complexos e desequilibrados</a:t>
              </a:r>
              <a:endParaRPr/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0" y="4239816"/>
              <a:ext cx="10443669" cy="58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9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0"/>
          <p:cNvGrpSpPr/>
          <p:nvPr/>
        </p:nvGrpSpPr>
        <p:grpSpPr>
          <a:xfrm>
            <a:off x="131443" y="3627537"/>
            <a:ext cx="8471598" cy="2911376"/>
            <a:chOff x="0" y="0"/>
            <a:chExt cx="11295464" cy="3881834"/>
          </a:xfrm>
        </p:grpSpPr>
        <p:sp>
          <p:nvSpPr>
            <p:cNvPr id="200" name="Google Shape;200;p10"/>
            <p:cNvSpPr txBox="1"/>
            <p:nvPr/>
          </p:nvSpPr>
          <p:spPr>
            <a:xfrm>
              <a:off x="4" y="0"/>
              <a:ext cx="11295457" cy="28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Alterações genéticas específicas e geralmente cariótipos simples</a:t>
              </a: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0" y="3300809"/>
              <a:ext cx="11295464" cy="581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90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0"/>
          <p:cNvSpPr txBox="1"/>
          <p:nvPr/>
        </p:nvSpPr>
        <p:spPr>
          <a:xfrm>
            <a:off x="6210100" y="4032919"/>
            <a:ext cx="6096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167136" y="700937"/>
            <a:ext cx="12850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PATOGÊNESE </a:t>
            </a:r>
            <a:endParaRPr sz="6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MOLECULAR</a:t>
            </a:r>
            <a:endParaRPr sz="6000"/>
          </a:p>
        </p:txBody>
      </p:sp>
      <p:sp>
        <p:nvSpPr>
          <p:cNvPr id="204" name="Google Shape;204;p10"/>
          <p:cNvSpPr txBox="1"/>
          <p:nvPr/>
        </p:nvSpPr>
        <p:spPr>
          <a:xfrm>
            <a:off x="9897146" y="6659463"/>
            <a:ext cx="80010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Inúmeras perdas e ganhos genéticos (osteossarcoma, sarcoma pleomórfico indiferenciado, angiossarcoma, leiomiossarcoma)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131443" y="6237755"/>
            <a:ext cx="9160381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Genes de fusão devido a translocações recíprocas (PAX3-FOXO1A em rabdomiossarcomas alveolares) ou mutações pontuais (mutações KIT no GIST)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>
            <a:off x="293298" y="85166"/>
            <a:ext cx="17373100" cy="10096210"/>
          </a:xfrm>
          <a:custGeom>
            <a:avLst/>
            <a:gdLst/>
            <a:ahLst/>
            <a:cxnLst/>
            <a:rect l="l" t="t" r="r" b="b"/>
            <a:pathLst>
              <a:path w="17373100" h="10096210" extrusionOk="0">
                <a:moveTo>
                  <a:pt x="0" y="0"/>
                </a:moveTo>
                <a:lnTo>
                  <a:pt x="17373101" y="0"/>
                </a:lnTo>
                <a:lnTo>
                  <a:pt x="17373101" y="10096209"/>
                </a:lnTo>
                <a:lnTo>
                  <a:pt x="0" y="10096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1028700" y="3781425"/>
            <a:ext cx="4191000" cy="5238750"/>
          </a:xfrm>
          <a:custGeom>
            <a:avLst/>
            <a:gdLst/>
            <a:ahLst/>
            <a:cxnLst/>
            <a:rect l="l" t="t" r="r" b="b"/>
            <a:pathLst>
              <a:path w="2216083" h="2770104" extrusionOk="0">
                <a:moveTo>
                  <a:pt x="0" y="0"/>
                </a:moveTo>
                <a:lnTo>
                  <a:pt x="0" y="2770104"/>
                </a:lnTo>
                <a:lnTo>
                  <a:pt x="2216083" y="2770104"/>
                </a:lnTo>
                <a:lnTo>
                  <a:pt x="2216083" y="0"/>
                </a:lnTo>
                <a:lnTo>
                  <a:pt x="0" y="0"/>
                </a:lnTo>
                <a:close/>
                <a:moveTo>
                  <a:pt x="2155123" y="2709144"/>
                </a:moveTo>
                <a:lnTo>
                  <a:pt x="59690" y="2709144"/>
                </a:lnTo>
                <a:lnTo>
                  <a:pt x="59690" y="59690"/>
                </a:lnTo>
                <a:lnTo>
                  <a:pt x="2155123" y="59690"/>
                </a:lnTo>
                <a:lnTo>
                  <a:pt x="2155123" y="2709144"/>
                </a:lnTo>
                <a:close/>
              </a:path>
            </a:pathLst>
          </a:custGeom>
          <a:solidFill>
            <a:srgbClr val="BD2640"/>
          </a:solidFill>
          <a:ln>
            <a:noFill/>
          </a:ln>
        </p:spPr>
      </p:sp>
      <p:sp>
        <p:nvSpPr>
          <p:cNvPr id="216" name="Google Shape;216;p12"/>
          <p:cNvSpPr/>
          <p:nvPr/>
        </p:nvSpPr>
        <p:spPr>
          <a:xfrm>
            <a:off x="7048500" y="3305175"/>
            <a:ext cx="4191000" cy="6191250"/>
          </a:xfrm>
          <a:custGeom>
            <a:avLst/>
            <a:gdLst/>
            <a:ahLst/>
            <a:cxnLst/>
            <a:rect l="l" t="t" r="r" b="b"/>
            <a:pathLst>
              <a:path w="2216083" h="3273759" extrusionOk="0">
                <a:moveTo>
                  <a:pt x="0" y="0"/>
                </a:moveTo>
                <a:lnTo>
                  <a:pt x="0" y="3273759"/>
                </a:lnTo>
                <a:lnTo>
                  <a:pt x="2216083" y="3273759"/>
                </a:lnTo>
                <a:lnTo>
                  <a:pt x="2216083" y="0"/>
                </a:lnTo>
                <a:lnTo>
                  <a:pt x="0" y="0"/>
                </a:lnTo>
                <a:close/>
                <a:moveTo>
                  <a:pt x="2155123" y="3212799"/>
                </a:moveTo>
                <a:lnTo>
                  <a:pt x="59690" y="3212799"/>
                </a:lnTo>
                <a:lnTo>
                  <a:pt x="59690" y="59690"/>
                </a:lnTo>
                <a:lnTo>
                  <a:pt x="2155123" y="59690"/>
                </a:lnTo>
                <a:lnTo>
                  <a:pt x="2155123" y="3212799"/>
                </a:lnTo>
                <a:close/>
              </a:path>
            </a:pathLst>
          </a:custGeom>
          <a:solidFill>
            <a:srgbClr val="BD2640"/>
          </a:solidFill>
          <a:ln>
            <a:noFill/>
          </a:ln>
        </p:spPr>
      </p:sp>
      <p:sp>
        <p:nvSpPr>
          <p:cNvPr id="217" name="Google Shape;217;p12"/>
          <p:cNvSpPr/>
          <p:nvPr/>
        </p:nvSpPr>
        <p:spPr>
          <a:xfrm>
            <a:off x="13072173" y="2876550"/>
            <a:ext cx="4191000" cy="7048500"/>
          </a:xfrm>
          <a:custGeom>
            <a:avLst/>
            <a:gdLst/>
            <a:ahLst/>
            <a:cxnLst/>
            <a:rect l="l" t="t" r="r" b="b"/>
            <a:pathLst>
              <a:path w="2216083" h="3727049" extrusionOk="0">
                <a:moveTo>
                  <a:pt x="0" y="0"/>
                </a:moveTo>
                <a:lnTo>
                  <a:pt x="0" y="3727049"/>
                </a:lnTo>
                <a:lnTo>
                  <a:pt x="2216083" y="3727049"/>
                </a:lnTo>
                <a:lnTo>
                  <a:pt x="2216083" y="0"/>
                </a:lnTo>
                <a:lnTo>
                  <a:pt x="0" y="0"/>
                </a:lnTo>
                <a:close/>
                <a:moveTo>
                  <a:pt x="2155123" y="3666089"/>
                </a:moveTo>
                <a:lnTo>
                  <a:pt x="59690" y="3666089"/>
                </a:lnTo>
                <a:lnTo>
                  <a:pt x="59690" y="59690"/>
                </a:lnTo>
                <a:lnTo>
                  <a:pt x="2155123" y="59690"/>
                </a:lnTo>
                <a:lnTo>
                  <a:pt x="2155123" y="3666089"/>
                </a:lnTo>
                <a:close/>
              </a:path>
            </a:pathLst>
          </a:custGeom>
          <a:solidFill>
            <a:srgbClr val="BD2640"/>
          </a:solidFill>
          <a:ln>
            <a:noFill/>
          </a:ln>
        </p:spPr>
      </p:sp>
      <p:sp>
        <p:nvSpPr>
          <p:cNvPr id="218" name="Google Shape;218;p12"/>
          <p:cNvSpPr/>
          <p:nvPr/>
        </p:nvSpPr>
        <p:spPr>
          <a:xfrm rot="5400000">
            <a:off x="5874070" y="6175614"/>
            <a:ext cx="520059" cy="450371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219" name="Google Shape;219;p12"/>
          <p:cNvSpPr/>
          <p:nvPr/>
        </p:nvSpPr>
        <p:spPr>
          <a:xfrm rot="5400000">
            <a:off x="11893870" y="6175614"/>
            <a:ext cx="520059" cy="450371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grpSp>
        <p:nvGrpSpPr>
          <p:cNvPr id="220" name="Google Shape;220;p12"/>
          <p:cNvGrpSpPr/>
          <p:nvPr/>
        </p:nvGrpSpPr>
        <p:grpSpPr>
          <a:xfrm>
            <a:off x="-933382" y="-1248370"/>
            <a:ext cx="3086100" cy="3375422"/>
            <a:chOff x="0" y="-76200"/>
            <a:chExt cx="812800" cy="889000"/>
          </a:xfrm>
        </p:grpSpPr>
        <p:sp>
          <p:nvSpPr>
            <p:cNvPr id="221" name="Google Shape;221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222" name="Google Shape;222;p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2"/>
          <p:cNvGrpSpPr/>
          <p:nvPr/>
        </p:nvGrpSpPr>
        <p:grpSpPr>
          <a:xfrm>
            <a:off x="16512037" y="8454628"/>
            <a:ext cx="3086100" cy="3375422"/>
            <a:chOff x="0" y="-76200"/>
            <a:chExt cx="812800" cy="889000"/>
          </a:xfrm>
        </p:grpSpPr>
        <p:sp>
          <p:nvSpPr>
            <p:cNvPr id="224" name="Google Shape;224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225" name="Google Shape;225;p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2"/>
          <p:cNvSpPr txBox="1"/>
          <p:nvPr/>
        </p:nvSpPr>
        <p:spPr>
          <a:xfrm>
            <a:off x="5447900" y="1020663"/>
            <a:ext cx="118114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Tratamento atual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1149862" y="4476373"/>
            <a:ext cx="39486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Terapia baseada em antracíclicos</a:t>
            </a:r>
            <a:endParaRPr/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Dúvidas sobre o </a:t>
            </a:r>
            <a:r>
              <a:rPr lang="en-US" sz="2799"/>
              <a:t>benefício</a:t>
            </a:r>
            <a:r>
              <a:rPr lang="en-US" sz="27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terapia sistêmica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7049861" y="3725941"/>
            <a:ext cx="4188300" cy="4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8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Tratamento baseado em prognóstico</a:t>
            </a:r>
            <a:endParaRPr sz="2799" b="0" i="0" u="none" strike="noStrike" cap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8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Prognóstico baseado em fatores clínicos/anatomop.</a:t>
            </a:r>
            <a:endParaRPr sz="2799" b="0" i="0" u="none" strike="noStrike" cap="non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Primeira linha baseada em quimioterapia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13068311" y="3830741"/>
            <a:ext cx="3867900" cy="5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TKi em linhas posteriores</a:t>
            </a:r>
            <a:endParaRPr/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BD26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Pazopanibe</a:t>
            </a:r>
            <a:endParaRPr/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BD26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Dúvidas sobre Imunoterapia</a:t>
            </a:r>
            <a:endParaRPr/>
          </a:p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BD26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Terapia Alvo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/>
          <p:cNvGrpSpPr/>
          <p:nvPr/>
        </p:nvGrpSpPr>
        <p:grpSpPr>
          <a:xfrm>
            <a:off x="815857" y="681368"/>
            <a:ext cx="16443443" cy="3692694"/>
            <a:chOff x="0" y="0"/>
            <a:chExt cx="21924591" cy="4923592"/>
          </a:xfrm>
        </p:grpSpPr>
        <p:sp>
          <p:nvSpPr>
            <p:cNvPr id="235" name="Google Shape;235;p13"/>
            <p:cNvSpPr txBox="1"/>
            <p:nvPr/>
          </p:nvSpPr>
          <p:spPr>
            <a:xfrm>
              <a:off x="31282" y="0"/>
              <a:ext cx="21893309" cy="38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99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Linha do tempo – </a:t>
              </a:r>
              <a:endParaRPr/>
            </a:p>
            <a:p>
              <a:pPr marL="0" marR="0" lvl="0" indent="0" algn="just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99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aprovações em sarcomas</a:t>
              </a:r>
              <a:endParaRPr/>
            </a:p>
            <a:p>
              <a:pPr marL="0" marR="0" lvl="0" indent="0" algn="just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0" y="4129921"/>
              <a:ext cx="21924591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3"/>
          <p:cNvSpPr/>
          <p:nvPr/>
        </p:nvSpPr>
        <p:spPr>
          <a:xfrm>
            <a:off x="-480060" y="4670649"/>
            <a:ext cx="19248120" cy="1905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815857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3200481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5086992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6924227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8443612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10048719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1729319" y="457539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12890023" y="4564562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4291204" y="4480149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15694672" y="4564562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16965566" y="4564562"/>
            <a:ext cx="212843" cy="38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411557" y="5522457"/>
            <a:ext cx="1653991" cy="963630"/>
          </a:xfrm>
          <a:custGeom>
            <a:avLst/>
            <a:gdLst/>
            <a:ahLst/>
            <a:cxnLst/>
            <a:rect l="l" t="t" r="r" b="b"/>
            <a:pathLst>
              <a:path w="1653991" h="963630" extrusionOk="0">
                <a:moveTo>
                  <a:pt x="0" y="0"/>
                </a:moveTo>
                <a:lnTo>
                  <a:pt x="1653992" y="0"/>
                </a:lnTo>
                <a:lnTo>
                  <a:pt x="1653992" y="963630"/>
                </a:lnTo>
                <a:lnTo>
                  <a:pt x="0" y="963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13"/>
          <p:cNvSpPr/>
          <p:nvPr/>
        </p:nvSpPr>
        <p:spPr>
          <a:xfrm>
            <a:off x="352660" y="3592402"/>
            <a:ext cx="1771787" cy="919706"/>
          </a:xfrm>
          <a:custGeom>
            <a:avLst/>
            <a:gdLst/>
            <a:ahLst/>
            <a:cxnLst/>
            <a:rect l="l" t="t" r="r" b="b"/>
            <a:pathLst>
              <a:path w="1771787" h="919706" extrusionOk="0">
                <a:moveTo>
                  <a:pt x="0" y="0"/>
                </a:moveTo>
                <a:lnTo>
                  <a:pt x="1771786" y="0"/>
                </a:lnTo>
                <a:lnTo>
                  <a:pt x="1771786" y="919706"/>
                </a:lnTo>
                <a:lnTo>
                  <a:pt x="0" y="919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1" name="Google Shape;251;p13"/>
          <p:cNvSpPr/>
          <p:nvPr/>
        </p:nvSpPr>
        <p:spPr>
          <a:xfrm>
            <a:off x="6181444" y="3046344"/>
            <a:ext cx="1698410" cy="1034486"/>
          </a:xfrm>
          <a:custGeom>
            <a:avLst/>
            <a:gdLst/>
            <a:ahLst/>
            <a:cxnLst/>
            <a:rect l="l" t="t" r="r" b="b"/>
            <a:pathLst>
              <a:path w="1698410" h="1034486" extrusionOk="0">
                <a:moveTo>
                  <a:pt x="0" y="0"/>
                </a:moveTo>
                <a:lnTo>
                  <a:pt x="1698409" y="0"/>
                </a:lnTo>
                <a:lnTo>
                  <a:pt x="1698409" y="1034486"/>
                </a:lnTo>
                <a:lnTo>
                  <a:pt x="0" y="1034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2" name="Google Shape;252;p13"/>
          <p:cNvSpPr/>
          <p:nvPr/>
        </p:nvSpPr>
        <p:spPr>
          <a:xfrm>
            <a:off x="7715918" y="5503407"/>
            <a:ext cx="1668230" cy="958345"/>
          </a:xfrm>
          <a:custGeom>
            <a:avLst/>
            <a:gdLst/>
            <a:ahLst/>
            <a:cxnLst/>
            <a:rect l="l" t="t" r="r" b="b"/>
            <a:pathLst>
              <a:path w="1668230" h="958345" extrusionOk="0">
                <a:moveTo>
                  <a:pt x="0" y="0"/>
                </a:moveTo>
                <a:lnTo>
                  <a:pt x="1668230" y="0"/>
                </a:lnTo>
                <a:lnTo>
                  <a:pt x="1668230" y="958345"/>
                </a:lnTo>
                <a:lnTo>
                  <a:pt x="0" y="958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3" name="Google Shape;253;p13"/>
          <p:cNvSpPr/>
          <p:nvPr/>
        </p:nvSpPr>
        <p:spPr>
          <a:xfrm>
            <a:off x="9458902" y="2902541"/>
            <a:ext cx="1605320" cy="1189126"/>
          </a:xfrm>
          <a:custGeom>
            <a:avLst/>
            <a:gdLst/>
            <a:ahLst/>
            <a:cxnLst/>
            <a:rect l="l" t="t" r="r" b="b"/>
            <a:pathLst>
              <a:path w="1605320" h="1189126" extrusionOk="0">
                <a:moveTo>
                  <a:pt x="0" y="0"/>
                </a:moveTo>
                <a:lnTo>
                  <a:pt x="1605320" y="0"/>
                </a:lnTo>
                <a:lnTo>
                  <a:pt x="1605320" y="1189126"/>
                </a:lnTo>
                <a:lnTo>
                  <a:pt x="0" y="1189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4" name="Google Shape;254;p13"/>
          <p:cNvSpPr/>
          <p:nvPr/>
        </p:nvSpPr>
        <p:spPr>
          <a:xfrm>
            <a:off x="10954434" y="5436732"/>
            <a:ext cx="1733214" cy="983265"/>
          </a:xfrm>
          <a:custGeom>
            <a:avLst/>
            <a:gdLst/>
            <a:ahLst/>
            <a:cxnLst/>
            <a:rect l="l" t="t" r="r" b="b"/>
            <a:pathLst>
              <a:path w="1733214" h="983265" extrusionOk="0">
                <a:moveTo>
                  <a:pt x="0" y="0"/>
                </a:moveTo>
                <a:lnTo>
                  <a:pt x="1733213" y="0"/>
                </a:lnTo>
                <a:lnTo>
                  <a:pt x="1733213" y="983266"/>
                </a:lnTo>
                <a:lnTo>
                  <a:pt x="0" y="98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5" name="Google Shape;255;p13"/>
          <p:cNvSpPr/>
          <p:nvPr/>
        </p:nvSpPr>
        <p:spPr>
          <a:xfrm>
            <a:off x="12195934" y="3059990"/>
            <a:ext cx="1789059" cy="954165"/>
          </a:xfrm>
          <a:custGeom>
            <a:avLst/>
            <a:gdLst/>
            <a:ahLst/>
            <a:cxnLst/>
            <a:rect l="l" t="t" r="r" b="b"/>
            <a:pathLst>
              <a:path w="1789059" h="954165" extrusionOk="0">
                <a:moveTo>
                  <a:pt x="0" y="0"/>
                </a:moveTo>
                <a:lnTo>
                  <a:pt x="1789059" y="0"/>
                </a:lnTo>
                <a:lnTo>
                  <a:pt x="1789059" y="954165"/>
                </a:lnTo>
                <a:lnTo>
                  <a:pt x="0" y="954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6" name="Google Shape;256;p13"/>
          <p:cNvSpPr/>
          <p:nvPr/>
        </p:nvSpPr>
        <p:spPr>
          <a:xfrm>
            <a:off x="13736069" y="5373457"/>
            <a:ext cx="1323114" cy="935861"/>
          </a:xfrm>
          <a:custGeom>
            <a:avLst/>
            <a:gdLst/>
            <a:ahLst/>
            <a:cxnLst/>
            <a:rect l="l" t="t" r="r" b="b"/>
            <a:pathLst>
              <a:path w="1323114" h="935861" extrusionOk="0">
                <a:moveTo>
                  <a:pt x="0" y="0"/>
                </a:moveTo>
                <a:lnTo>
                  <a:pt x="1323114" y="0"/>
                </a:lnTo>
                <a:lnTo>
                  <a:pt x="1323114" y="935861"/>
                </a:lnTo>
                <a:lnTo>
                  <a:pt x="0" y="935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7" name="Google Shape;257;p13"/>
          <p:cNvSpPr/>
          <p:nvPr/>
        </p:nvSpPr>
        <p:spPr>
          <a:xfrm>
            <a:off x="16184726" y="5436732"/>
            <a:ext cx="1774523" cy="952984"/>
          </a:xfrm>
          <a:custGeom>
            <a:avLst/>
            <a:gdLst/>
            <a:ahLst/>
            <a:cxnLst/>
            <a:rect l="l" t="t" r="r" b="b"/>
            <a:pathLst>
              <a:path w="1774523" h="952984" extrusionOk="0">
                <a:moveTo>
                  <a:pt x="0" y="0"/>
                </a:moveTo>
                <a:lnTo>
                  <a:pt x="1774523" y="0"/>
                </a:lnTo>
                <a:lnTo>
                  <a:pt x="1774523" y="952985"/>
                </a:lnTo>
                <a:lnTo>
                  <a:pt x="0" y="952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8" name="Google Shape;258;p13"/>
          <p:cNvSpPr/>
          <p:nvPr/>
        </p:nvSpPr>
        <p:spPr>
          <a:xfrm>
            <a:off x="10954434" y="6496198"/>
            <a:ext cx="1898073" cy="1033604"/>
          </a:xfrm>
          <a:custGeom>
            <a:avLst/>
            <a:gdLst/>
            <a:ahLst/>
            <a:cxnLst/>
            <a:rect l="l" t="t" r="r" b="b"/>
            <a:pathLst>
              <a:path w="1898073" h="1033604" extrusionOk="0">
                <a:moveTo>
                  <a:pt x="0" y="0"/>
                </a:moveTo>
                <a:lnTo>
                  <a:pt x="1898073" y="0"/>
                </a:lnTo>
                <a:lnTo>
                  <a:pt x="1898073" y="1033604"/>
                </a:lnTo>
                <a:lnTo>
                  <a:pt x="0" y="103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Google Shape;259;p13"/>
          <p:cNvSpPr/>
          <p:nvPr/>
        </p:nvSpPr>
        <p:spPr>
          <a:xfrm>
            <a:off x="14911748" y="3120504"/>
            <a:ext cx="1778692" cy="943796"/>
          </a:xfrm>
          <a:custGeom>
            <a:avLst/>
            <a:gdLst/>
            <a:ahLst/>
            <a:cxnLst/>
            <a:rect l="l" t="t" r="r" b="b"/>
            <a:pathLst>
              <a:path w="1778692" h="943796" extrusionOk="0">
                <a:moveTo>
                  <a:pt x="0" y="0"/>
                </a:moveTo>
                <a:lnTo>
                  <a:pt x="1778692" y="0"/>
                </a:lnTo>
                <a:lnTo>
                  <a:pt x="1778692" y="943795"/>
                </a:lnTo>
                <a:lnTo>
                  <a:pt x="0" y="943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0" name="Google Shape;260;p13"/>
          <p:cNvSpPr/>
          <p:nvPr/>
        </p:nvSpPr>
        <p:spPr>
          <a:xfrm>
            <a:off x="10954434" y="7596477"/>
            <a:ext cx="1973105" cy="908255"/>
          </a:xfrm>
          <a:custGeom>
            <a:avLst/>
            <a:gdLst/>
            <a:ahLst/>
            <a:cxnLst/>
            <a:rect l="l" t="t" r="r" b="b"/>
            <a:pathLst>
              <a:path w="1973105" h="908255" extrusionOk="0">
                <a:moveTo>
                  <a:pt x="0" y="0"/>
                </a:moveTo>
                <a:lnTo>
                  <a:pt x="1973105" y="0"/>
                </a:lnTo>
                <a:lnTo>
                  <a:pt x="1973105" y="908255"/>
                </a:lnTo>
                <a:lnTo>
                  <a:pt x="0" y="90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1" name="Google Shape;261;p13"/>
          <p:cNvSpPr/>
          <p:nvPr/>
        </p:nvSpPr>
        <p:spPr>
          <a:xfrm>
            <a:off x="15997282" y="6446867"/>
            <a:ext cx="2290718" cy="890531"/>
          </a:xfrm>
          <a:custGeom>
            <a:avLst/>
            <a:gdLst/>
            <a:ahLst/>
            <a:cxnLst/>
            <a:rect l="l" t="t" r="r" b="b"/>
            <a:pathLst>
              <a:path w="2290718" h="890531" extrusionOk="0">
                <a:moveTo>
                  <a:pt x="0" y="0"/>
                </a:moveTo>
                <a:lnTo>
                  <a:pt x="2290718" y="0"/>
                </a:lnTo>
                <a:lnTo>
                  <a:pt x="2290718" y="890531"/>
                </a:lnTo>
                <a:lnTo>
                  <a:pt x="0" y="890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t="-14972"/>
            </a:stretch>
          </a:blipFill>
          <a:ln>
            <a:noFill/>
          </a:ln>
        </p:spPr>
      </p:sp>
      <p:grpSp>
        <p:nvGrpSpPr>
          <p:cNvPr id="262" name="Google Shape;262;p13"/>
          <p:cNvGrpSpPr/>
          <p:nvPr/>
        </p:nvGrpSpPr>
        <p:grpSpPr>
          <a:xfrm>
            <a:off x="22718" y="5143500"/>
            <a:ext cx="2042831" cy="551750"/>
            <a:chOff x="0" y="0"/>
            <a:chExt cx="2723775" cy="735668"/>
          </a:xfrm>
        </p:grpSpPr>
        <p:sp>
          <p:nvSpPr>
            <p:cNvPr id="263" name="Google Shape;263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Antes de 1990</a:t>
              </a:r>
              <a:endParaRPr/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3"/>
          <p:cNvGrpSpPr/>
          <p:nvPr/>
        </p:nvGrpSpPr>
        <p:grpSpPr>
          <a:xfrm>
            <a:off x="2285487" y="3996417"/>
            <a:ext cx="2042831" cy="551750"/>
            <a:chOff x="0" y="0"/>
            <a:chExt cx="2723775" cy="735668"/>
          </a:xfrm>
        </p:grpSpPr>
        <p:sp>
          <p:nvSpPr>
            <p:cNvPr id="266" name="Google Shape;266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1990-2000</a:t>
              </a:r>
              <a:endParaRPr/>
            </a:p>
          </p:txBody>
        </p:sp>
        <p:sp>
          <p:nvSpPr>
            <p:cNvPr id="267" name="Google Shape;267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3"/>
          <p:cNvGrpSpPr/>
          <p:nvPr/>
        </p:nvGrpSpPr>
        <p:grpSpPr>
          <a:xfrm>
            <a:off x="4171998" y="5143500"/>
            <a:ext cx="2042831" cy="551750"/>
            <a:chOff x="0" y="0"/>
            <a:chExt cx="2723775" cy="735668"/>
          </a:xfrm>
        </p:grpSpPr>
        <p:sp>
          <p:nvSpPr>
            <p:cNvPr id="269" name="Google Shape;269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2000-2010</a:t>
              </a:r>
              <a:endParaRPr/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3"/>
          <p:cNvGrpSpPr/>
          <p:nvPr/>
        </p:nvGrpSpPr>
        <p:grpSpPr>
          <a:xfrm>
            <a:off x="6009233" y="4143033"/>
            <a:ext cx="2042831" cy="551750"/>
            <a:chOff x="0" y="0"/>
            <a:chExt cx="2723775" cy="735668"/>
          </a:xfrm>
        </p:grpSpPr>
        <p:sp>
          <p:nvSpPr>
            <p:cNvPr id="272" name="Google Shape;272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2012 </a:t>
              </a:r>
              <a:endParaRPr/>
            </a:p>
          </p:txBody>
        </p:sp>
        <p:sp>
          <p:nvSpPr>
            <p:cNvPr id="273" name="Google Shape;273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3"/>
          <p:cNvGrpSpPr/>
          <p:nvPr/>
        </p:nvGrpSpPr>
        <p:grpSpPr>
          <a:xfrm>
            <a:off x="7528618" y="5143500"/>
            <a:ext cx="2042831" cy="551750"/>
            <a:chOff x="0" y="0"/>
            <a:chExt cx="2723775" cy="735668"/>
          </a:xfrm>
        </p:grpSpPr>
        <p:sp>
          <p:nvSpPr>
            <p:cNvPr id="275" name="Google Shape;275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2015 </a:t>
              </a:r>
              <a:endParaRPr/>
            </a:p>
          </p:txBody>
        </p:sp>
        <p:sp>
          <p:nvSpPr>
            <p:cNvPr id="276" name="Google Shape;276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3"/>
          <p:cNvGrpSpPr/>
          <p:nvPr/>
        </p:nvGrpSpPr>
        <p:grpSpPr>
          <a:xfrm>
            <a:off x="9144000" y="4091667"/>
            <a:ext cx="2042831" cy="551750"/>
            <a:chOff x="0" y="0"/>
            <a:chExt cx="2723775" cy="735668"/>
          </a:xfrm>
        </p:grpSpPr>
        <p:sp>
          <p:nvSpPr>
            <p:cNvPr id="278" name="Google Shape;278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2016</a:t>
              </a:r>
              <a:endParaRPr/>
            </a:p>
          </p:txBody>
        </p:sp>
        <p:sp>
          <p:nvSpPr>
            <p:cNvPr id="279" name="Google Shape;279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3"/>
          <p:cNvGrpSpPr/>
          <p:nvPr/>
        </p:nvGrpSpPr>
        <p:grpSpPr>
          <a:xfrm>
            <a:off x="10814325" y="5143500"/>
            <a:ext cx="2042831" cy="551750"/>
            <a:chOff x="0" y="0"/>
            <a:chExt cx="2723775" cy="735668"/>
          </a:xfrm>
        </p:grpSpPr>
        <p:sp>
          <p:nvSpPr>
            <p:cNvPr id="281" name="Google Shape;281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2019</a:t>
              </a:r>
              <a:endParaRPr/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3"/>
          <p:cNvGrpSpPr/>
          <p:nvPr/>
        </p:nvGrpSpPr>
        <p:grpSpPr>
          <a:xfrm>
            <a:off x="11942162" y="4080830"/>
            <a:ext cx="2042831" cy="551750"/>
            <a:chOff x="0" y="0"/>
            <a:chExt cx="2723775" cy="735668"/>
          </a:xfrm>
        </p:grpSpPr>
        <p:sp>
          <p:nvSpPr>
            <p:cNvPr id="284" name="Google Shape;284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2020</a:t>
              </a: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3"/>
          <p:cNvGrpSpPr/>
          <p:nvPr/>
        </p:nvGrpSpPr>
        <p:grpSpPr>
          <a:xfrm>
            <a:off x="13376210" y="5042124"/>
            <a:ext cx="2042831" cy="551750"/>
            <a:chOff x="0" y="0"/>
            <a:chExt cx="2723775" cy="735668"/>
          </a:xfrm>
        </p:grpSpPr>
        <p:sp>
          <p:nvSpPr>
            <p:cNvPr id="287" name="Google Shape;287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2021</a:t>
              </a:r>
              <a:endParaRPr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3"/>
          <p:cNvGrpSpPr/>
          <p:nvPr/>
        </p:nvGrpSpPr>
        <p:grpSpPr>
          <a:xfrm>
            <a:off x="14779678" y="4137980"/>
            <a:ext cx="2042831" cy="551750"/>
            <a:chOff x="0" y="0"/>
            <a:chExt cx="2723775" cy="735668"/>
          </a:xfrm>
        </p:grpSpPr>
        <p:sp>
          <p:nvSpPr>
            <p:cNvPr id="290" name="Google Shape;290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2022</a:t>
              </a:r>
              <a:endParaRPr/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3"/>
          <p:cNvGrpSpPr/>
          <p:nvPr/>
        </p:nvGrpSpPr>
        <p:grpSpPr>
          <a:xfrm>
            <a:off x="16050572" y="5164637"/>
            <a:ext cx="2042831" cy="551750"/>
            <a:chOff x="0" y="0"/>
            <a:chExt cx="2723775" cy="735668"/>
          </a:xfrm>
        </p:grpSpPr>
        <p:sp>
          <p:nvSpPr>
            <p:cNvPr id="293" name="Google Shape;293;p13"/>
            <p:cNvSpPr txBox="1"/>
            <p:nvPr/>
          </p:nvSpPr>
          <p:spPr>
            <a:xfrm>
              <a:off x="0" y="0"/>
              <a:ext cx="2723775" cy="3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29" b="1" i="0" u="none" strike="noStrike" cap="none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2023</a:t>
              </a: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>
            <a:xfrm>
              <a:off x="0" y="423687"/>
              <a:ext cx="2723775" cy="31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/>
          <p:nvPr/>
        </p:nvSpPr>
        <p:spPr>
          <a:xfrm>
            <a:off x="614422" y="3032528"/>
            <a:ext cx="14182531" cy="6583058"/>
          </a:xfrm>
          <a:custGeom>
            <a:avLst/>
            <a:gdLst/>
            <a:ahLst/>
            <a:cxnLst/>
            <a:rect l="l" t="t" r="r" b="b"/>
            <a:pathLst>
              <a:path w="14182531" h="6583058" extrusionOk="0">
                <a:moveTo>
                  <a:pt x="0" y="0"/>
                </a:moveTo>
                <a:lnTo>
                  <a:pt x="14182531" y="0"/>
                </a:lnTo>
                <a:lnTo>
                  <a:pt x="14182531" y="6583058"/>
                </a:lnTo>
                <a:lnTo>
                  <a:pt x="0" y="6583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00" name="Google Shape;300;p14"/>
          <p:cNvGrpSpPr/>
          <p:nvPr/>
        </p:nvGrpSpPr>
        <p:grpSpPr>
          <a:xfrm>
            <a:off x="815857" y="681368"/>
            <a:ext cx="16132210" cy="3692694"/>
            <a:chOff x="0" y="0"/>
            <a:chExt cx="21509614" cy="4923592"/>
          </a:xfrm>
        </p:grpSpPr>
        <p:sp>
          <p:nvSpPr>
            <p:cNvPr id="301" name="Google Shape;301;p14"/>
            <p:cNvSpPr txBox="1"/>
            <p:nvPr/>
          </p:nvSpPr>
          <p:spPr>
            <a:xfrm>
              <a:off x="30690" y="0"/>
              <a:ext cx="21478924" cy="38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99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Linha do tempo – </a:t>
              </a:r>
              <a:endParaRPr/>
            </a:p>
            <a:p>
              <a:pPr marL="0" marR="0" lvl="0" indent="0" algn="just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99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aprovações em  pulmão</a:t>
              </a:r>
              <a:endParaRPr/>
            </a:p>
            <a:p>
              <a:pPr marL="0" marR="0" lvl="0" indent="0" algn="r" rtl="0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2" name="Google Shape;302;p14"/>
            <p:cNvSpPr txBox="1"/>
            <p:nvPr/>
          </p:nvSpPr>
          <p:spPr>
            <a:xfrm>
              <a:off x="0" y="4129921"/>
              <a:ext cx="21509614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4"/>
          <p:cNvSpPr txBox="1"/>
          <p:nvPr/>
        </p:nvSpPr>
        <p:spPr>
          <a:xfrm>
            <a:off x="427655" y="9808694"/>
            <a:ext cx="5166122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Chaft, J.E., Rimner, A., Weder, W. et al. Nat Rev Clin Oncol 2021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64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/>
          <p:nvPr/>
        </p:nvSpPr>
        <p:spPr>
          <a:xfrm>
            <a:off x="10702650" y="-247650"/>
            <a:ext cx="4107638" cy="7029450"/>
          </a:xfrm>
          <a:custGeom>
            <a:avLst/>
            <a:gdLst/>
            <a:ahLst/>
            <a:cxnLst/>
            <a:rect l="l" t="t" r="r" b="b"/>
            <a:pathLst>
              <a:path w="4107638" h="7029450" extrusionOk="0">
                <a:moveTo>
                  <a:pt x="0" y="0"/>
                </a:moveTo>
                <a:lnTo>
                  <a:pt x="4107639" y="0"/>
                </a:lnTo>
                <a:lnTo>
                  <a:pt x="4107639" y="7029450"/>
                </a:lnTo>
                <a:lnTo>
                  <a:pt x="0" y="7029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2452" r="-72452"/>
            </a:stretch>
          </a:blipFill>
          <a:ln>
            <a:noFill/>
          </a:ln>
        </p:spPr>
      </p:sp>
      <p:sp>
        <p:nvSpPr>
          <p:cNvPr id="309" name="Google Shape;309;p15"/>
          <p:cNvSpPr/>
          <p:nvPr/>
        </p:nvSpPr>
        <p:spPr>
          <a:xfrm>
            <a:off x="6971446" y="7040219"/>
            <a:ext cx="7848368" cy="3524250"/>
          </a:xfrm>
          <a:custGeom>
            <a:avLst/>
            <a:gdLst/>
            <a:ahLst/>
            <a:cxnLst/>
            <a:rect l="l" t="t" r="r" b="b"/>
            <a:pathLst>
              <a:path w="7848368" h="3524250" extrusionOk="0">
                <a:moveTo>
                  <a:pt x="0" y="0"/>
                </a:moveTo>
                <a:lnTo>
                  <a:pt x="7848368" y="0"/>
                </a:lnTo>
                <a:lnTo>
                  <a:pt x="7848368" y="3524250"/>
                </a:lnTo>
                <a:lnTo>
                  <a:pt x="0" y="3524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857" b="-46510"/>
            </a:stretch>
          </a:blipFill>
          <a:ln>
            <a:noFill/>
          </a:ln>
        </p:spPr>
      </p:sp>
      <p:sp>
        <p:nvSpPr>
          <p:cNvPr id="310" name="Google Shape;310;p15"/>
          <p:cNvSpPr/>
          <p:nvPr/>
        </p:nvSpPr>
        <p:spPr>
          <a:xfrm>
            <a:off x="15000789" y="-171450"/>
            <a:ext cx="3478988" cy="4972050"/>
          </a:xfrm>
          <a:custGeom>
            <a:avLst/>
            <a:gdLst/>
            <a:ahLst/>
            <a:cxnLst/>
            <a:rect l="l" t="t" r="r" b="b"/>
            <a:pathLst>
              <a:path w="3478988" h="4972050" extrusionOk="0">
                <a:moveTo>
                  <a:pt x="0" y="0"/>
                </a:moveTo>
                <a:lnTo>
                  <a:pt x="3478988" y="0"/>
                </a:lnTo>
                <a:lnTo>
                  <a:pt x="3478988" y="4972050"/>
                </a:lnTo>
                <a:lnTo>
                  <a:pt x="0" y="497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14504"/>
            </a:stretch>
          </a:blipFill>
          <a:ln>
            <a:noFill/>
          </a:ln>
        </p:spPr>
      </p:sp>
      <p:sp>
        <p:nvSpPr>
          <p:cNvPr id="311" name="Google Shape;311;p15"/>
          <p:cNvSpPr/>
          <p:nvPr/>
        </p:nvSpPr>
        <p:spPr>
          <a:xfrm>
            <a:off x="10675857" y="-1349366"/>
            <a:ext cx="4134431" cy="8229600"/>
          </a:xfrm>
          <a:custGeom>
            <a:avLst/>
            <a:gdLst/>
            <a:ahLst/>
            <a:cxnLst/>
            <a:rect l="l" t="t" r="r" b="b"/>
            <a:pathLst>
              <a:path w="4134431" h="8229600" extrusionOk="0">
                <a:moveTo>
                  <a:pt x="0" y="0"/>
                </a:moveTo>
                <a:lnTo>
                  <a:pt x="4134432" y="0"/>
                </a:lnTo>
                <a:lnTo>
                  <a:pt x="41344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5561" r="-53483"/>
            </a:stretch>
          </a:blipFill>
          <a:ln>
            <a:noFill/>
          </a:ln>
        </p:spPr>
      </p:sp>
      <p:sp>
        <p:nvSpPr>
          <p:cNvPr id="312" name="Google Shape;312;p15"/>
          <p:cNvSpPr/>
          <p:nvPr/>
        </p:nvSpPr>
        <p:spPr>
          <a:xfrm>
            <a:off x="122613" y="6880234"/>
            <a:ext cx="6715482" cy="3406766"/>
          </a:xfrm>
          <a:custGeom>
            <a:avLst/>
            <a:gdLst/>
            <a:ahLst/>
            <a:cxnLst/>
            <a:rect l="l" t="t" r="r" b="b"/>
            <a:pathLst>
              <a:path w="6715482" h="3406766" extrusionOk="0">
                <a:moveTo>
                  <a:pt x="0" y="0"/>
                </a:moveTo>
                <a:lnTo>
                  <a:pt x="6715483" y="0"/>
                </a:lnTo>
                <a:lnTo>
                  <a:pt x="6715483" y="3406766"/>
                </a:lnTo>
                <a:lnTo>
                  <a:pt x="0" y="3406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6523" b="-15053"/>
            </a:stretch>
          </a:blipFill>
          <a:ln>
            <a:noFill/>
          </a:ln>
        </p:spPr>
      </p:sp>
      <p:sp>
        <p:nvSpPr>
          <p:cNvPr id="313" name="Google Shape;313;p15"/>
          <p:cNvSpPr/>
          <p:nvPr/>
        </p:nvSpPr>
        <p:spPr>
          <a:xfrm>
            <a:off x="14975171" y="4991100"/>
            <a:ext cx="3224070" cy="5295900"/>
          </a:xfrm>
          <a:custGeom>
            <a:avLst/>
            <a:gdLst/>
            <a:ahLst/>
            <a:cxnLst/>
            <a:rect l="l" t="t" r="r" b="b"/>
            <a:pathLst>
              <a:path w="3224070" h="5295900" extrusionOk="0">
                <a:moveTo>
                  <a:pt x="0" y="0"/>
                </a:moveTo>
                <a:lnTo>
                  <a:pt x="3224070" y="0"/>
                </a:lnTo>
                <a:lnTo>
                  <a:pt x="3224070" y="5295900"/>
                </a:ln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33252" t="-34078" r="-97292"/>
            </a:stretch>
          </a:blipFill>
          <a:ln>
            <a:noFill/>
          </a:ln>
        </p:spPr>
      </p:sp>
      <p:sp>
        <p:nvSpPr>
          <p:cNvPr id="314" name="Google Shape;314;p15"/>
          <p:cNvSpPr txBox="1"/>
          <p:nvPr/>
        </p:nvSpPr>
        <p:spPr>
          <a:xfrm>
            <a:off x="475237" y="2223953"/>
            <a:ext cx="10718834" cy="308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BIOMARCADORES PODEM ORIENTAR O MANEJO DOS SARCOMAS?</a:t>
            </a:r>
            <a:endParaRPr/>
          </a:p>
          <a:p>
            <a:pPr marL="0" marR="0" lvl="0" indent="0" algn="l" rtl="0">
              <a:lnSpc>
                <a:spcPct val="8960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/>
          <p:nvPr/>
        </p:nvSpPr>
        <p:spPr>
          <a:xfrm>
            <a:off x="9144000" y="2275632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 extrusionOk="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0" name="Google Shape;320;p16"/>
          <p:cNvSpPr/>
          <p:nvPr/>
        </p:nvSpPr>
        <p:spPr>
          <a:xfrm>
            <a:off x="9144000" y="464626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 extrusionOk="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1" name="Google Shape;321;p16"/>
          <p:cNvSpPr/>
          <p:nvPr/>
        </p:nvSpPr>
        <p:spPr>
          <a:xfrm>
            <a:off x="9144000" y="7016899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 extrusionOk="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2" name="Google Shape;322;p16"/>
          <p:cNvSpPr/>
          <p:nvPr/>
        </p:nvSpPr>
        <p:spPr>
          <a:xfrm>
            <a:off x="576630" y="5384463"/>
            <a:ext cx="4161245" cy="4563321"/>
          </a:xfrm>
          <a:custGeom>
            <a:avLst/>
            <a:gdLst/>
            <a:ahLst/>
            <a:cxnLst/>
            <a:rect l="l" t="t" r="r" b="b"/>
            <a:pathLst>
              <a:path w="4161245" h="4563321" extrusionOk="0">
                <a:moveTo>
                  <a:pt x="0" y="0"/>
                </a:moveTo>
                <a:lnTo>
                  <a:pt x="4161245" y="0"/>
                </a:lnTo>
                <a:lnTo>
                  <a:pt x="4161245" y="4563322"/>
                </a:lnTo>
                <a:lnTo>
                  <a:pt x="0" y="4563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3" name="Google Shape;323;p16"/>
          <p:cNvGrpSpPr/>
          <p:nvPr/>
        </p:nvGrpSpPr>
        <p:grpSpPr>
          <a:xfrm>
            <a:off x="10631941" y="2224584"/>
            <a:ext cx="7144150" cy="1073647"/>
            <a:chOff x="0" y="-76200"/>
            <a:chExt cx="9525533" cy="1431529"/>
          </a:xfrm>
        </p:grpSpPr>
        <p:sp>
          <p:nvSpPr>
            <p:cNvPr id="324" name="Google Shape;324;p16"/>
            <p:cNvSpPr txBox="1"/>
            <p:nvPr/>
          </p:nvSpPr>
          <p:spPr>
            <a:xfrm>
              <a:off x="0" y="-76200"/>
              <a:ext cx="9525533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IMPREVISIBILIDADE</a:t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0" y="768271"/>
              <a:ext cx="9525533" cy="58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10631941" y="3965674"/>
            <a:ext cx="7144150" cy="2332733"/>
            <a:chOff x="0" y="-76200"/>
            <a:chExt cx="9525533" cy="3110310"/>
          </a:xfrm>
        </p:grpSpPr>
        <p:sp>
          <p:nvSpPr>
            <p:cNvPr id="327" name="Google Shape;327;p16"/>
            <p:cNvSpPr txBox="1"/>
            <p:nvPr/>
          </p:nvSpPr>
          <p:spPr>
            <a:xfrm>
              <a:off x="0" y="-76200"/>
              <a:ext cx="9525533" cy="2472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CONTROVÉRSIA EM TORNO DA TERAPIA SISTÊMICA</a:t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0" y="2447052"/>
              <a:ext cx="9525533" cy="58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10631941" y="6651079"/>
            <a:ext cx="7144150" cy="1703189"/>
            <a:chOff x="0" y="-76200"/>
            <a:chExt cx="9525533" cy="2270919"/>
          </a:xfrm>
        </p:grpSpPr>
        <p:sp>
          <p:nvSpPr>
            <p:cNvPr id="330" name="Google Shape;330;p16"/>
            <p:cNvSpPr txBox="1"/>
            <p:nvPr/>
          </p:nvSpPr>
          <p:spPr>
            <a:xfrm>
              <a:off x="0" y="-76200"/>
              <a:ext cx="9525533" cy="1633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SELEÇÃO DE PACIENTES PARA IMUNOTERAPIA</a:t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0" y="1607661"/>
              <a:ext cx="9525533" cy="587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16"/>
          <p:cNvSpPr txBox="1"/>
          <p:nvPr/>
        </p:nvSpPr>
        <p:spPr>
          <a:xfrm>
            <a:off x="908825" y="1587550"/>
            <a:ext cx="7985714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sng" strike="noStrike" cap="none">
                <a:solidFill>
                  <a:srgbClr val="BD2640"/>
                </a:solidFill>
                <a:latin typeface="Lora"/>
                <a:ea typeface="Lora"/>
                <a:cs typeface="Lora"/>
                <a:sym typeface="Lora"/>
              </a:rPr>
              <a:t>Os sarcomas precisam de biomarcadores talvez mais do que qualquer outro grupo de doenças malignas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64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/>
          <p:nvPr/>
        </p:nvSpPr>
        <p:spPr>
          <a:xfrm>
            <a:off x="10115550" y="-228600"/>
            <a:ext cx="8324850" cy="10744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 flipH="1">
            <a:off x="8704323" y="1857893"/>
            <a:ext cx="881751" cy="6242482"/>
          </a:xfrm>
          <a:custGeom>
            <a:avLst/>
            <a:gdLst/>
            <a:ahLst/>
            <a:cxnLst/>
            <a:rect l="l" t="t" r="r" b="b"/>
            <a:pathLst>
              <a:path w="881751" h="6242482" extrusionOk="0">
                <a:moveTo>
                  <a:pt x="881750" y="0"/>
                </a:moveTo>
                <a:lnTo>
                  <a:pt x="0" y="0"/>
                </a:lnTo>
                <a:lnTo>
                  <a:pt x="0" y="6242481"/>
                </a:lnTo>
                <a:lnTo>
                  <a:pt x="881750" y="6242481"/>
                </a:lnTo>
                <a:lnTo>
                  <a:pt x="8817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17"/>
          <p:cNvSpPr txBox="1"/>
          <p:nvPr/>
        </p:nvSpPr>
        <p:spPr>
          <a:xfrm>
            <a:off x="2339154" y="2943225"/>
            <a:ext cx="7144146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Histologias não tratáveis com quimio citotóxica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9139238" y="4503832"/>
            <a:ext cx="9525" cy="15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10115550" y="1937385"/>
            <a:ext cx="7925033" cy="700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GIST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PEComa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Tumores positivos para fusão do gene NTRK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Sarcoma alveolar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Imunoterapia em Kaposi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Angiossarcomas e imunoterapia</a:t>
            </a:r>
            <a:endParaRPr/>
          </a:p>
          <a:p>
            <a:pPr marL="777240" marR="0" lvl="1" indent="-38862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Terapia-alvo na fusão do RET, ALK</a:t>
            </a:r>
            <a:endParaRPr/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8"/>
          <p:cNvGrpSpPr/>
          <p:nvPr/>
        </p:nvGrpSpPr>
        <p:grpSpPr>
          <a:xfrm>
            <a:off x="914035" y="236450"/>
            <a:ext cx="15335566" cy="4213629"/>
            <a:chOff x="0" y="-9536"/>
            <a:chExt cx="20447421" cy="5618173"/>
          </a:xfrm>
        </p:grpSpPr>
        <p:sp>
          <p:nvSpPr>
            <p:cNvPr id="347" name="Google Shape;347;p18"/>
            <p:cNvSpPr txBox="1"/>
            <p:nvPr/>
          </p:nvSpPr>
          <p:spPr>
            <a:xfrm>
              <a:off x="21" y="-9536"/>
              <a:ext cx="204474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GIST e Imatinibe- O modelo ideal</a:t>
              </a:r>
              <a:endParaRPr/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0" y="3494127"/>
              <a:ext cx="17578273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8"/>
            <p:cNvSpPr txBox="1"/>
            <p:nvPr/>
          </p:nvSpPr>
          <p:spPr>
            <a:xfrm>
              <a:off x="15" y="4937720"/>
              <a:ext cx="1574286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18"/>
          <p:cNvSpPr/>
          <p:nvPr/>
        </p:nvSpPr>
        <p:spPr>
          <a:xfrm>
            <a:off x="4307724" y="2283426"/>
            <a:ext cx="6873666" cy="7617289"/>
          </a:xfrm>
          <a:custGeom>
            <a:avLst/>
            <a:gdLst/>
            <a:ahLst/>
            <a:cxnLst/>
            <a:rect l="l" t="t" r="r" b="b"/>
            <a:pathLst>
              <a:path w="5862402" h="6956428" extrusionOk="0">
                <a:moveTo>
                  <a:pt x="0" y="0"/>
                </a:moveTo>
                <a:lnTo>
                  <a:pt x="5862402" y="0"/>
                </a:lnTo>
                <a:lnTo>
                  <a:pt x="5862402" y="6956427"/>
                </a:lnTo>
                <a:lnTo>
                  <a:pt x="0" y="6956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444" b="-1929"/>
            </a:stretch>
          </a:blipFill>
          <a:ln>
            <a:noFill/>
          </a:ln>
        </p:spPr>
      </p:sp>
      <p:sp>
        <p:nvSpPr>
          <p:cNvPr id="351" name="Google Shape;351;p18"/>
          <p:cNvSpPr/>
          <p:nvPr/>
        </p:nvSpPr>
        <p:spPr>
          <a:xfrm>
            <a:off x="148772" y="4098357"/>
            <a:ext cx="5373339" cy="5995357"/>
          </a:xfrm>
          <a:custGeom>
            <a:avLst/>
            <a:gdLst/>
            <a:ahLst/>
            <a:cxnLst/>
            <a:rect l="l" t="t" r="r" b="b"/>
            <a:pathLst>
              <a:path w="5373339" h="5995357" extrusionOk="0">
                <a:moveTo>
                  <a:pt x="0" y="0"/>
                </a:moveTo>
                <a:lnTo>
                  <a:pt x="5373339" y="0"/>
                </a:lnTo>
                <a:lnTo>
                  <a:pt x="5373339" y="5995357"/>
                </a:lnTo>
                <a:lnTo>
                  <a:pt x="0" y="5995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18"/>
          <p:cNvSpPr txBox="1"/>
          <p:nvPr/>
        </p:nvSpPr>
        <p:spPr>
          <a:xfrm>
            <a:off x="12495264" y="5291680"/>
            <a:ext cx="3946200" cy="16008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10% apresentam resistência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primária ao imatinibe; </a:t>
            </a:r>
            <a:endParaRPr/>
          </a:p>
        </p:txBody>
      </p:sp>
      <p:sp>
        <p:nvSpPr>
          <p:cNvPr id="353" name="Google Shape;353;p18"/>
          <p:cNvSpPr txBox="1"/>
          <p:nvPr/>
        </p:nvSpPr>
        <p:spPr>
          <a:xfrm>
            <a:off x="13028228" y="3263950"/>
            <a:ext cx="2880300" cy="15207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9FAFD"/>
                </a:solidFill>
                <a:latin typeface="Montserrat"/>
                <a:ea typeface="Montserrat"/>
                <a:cs typeface="Montserrat"/>
                <a:sym typeface="Montserrat"/>
              </a:rPr>
              <a:t>80% KIT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9FAFD"/>
                </a:solidFill>
                <a:latin typeface="Montserrat"/>
                <a:ea typeface="Montserrat"/>
                <a:cs typeface="Montserrat"/>
                <a:sym typeface="Montserrat"/>
              </a:rPr>
              <a:t>10 %PDGFRA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F9FA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12215475" y="7399500"/>
            <a:ext cx="4703700" cy="20811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9FAFD"/>
                </a:solidFill>
              </a:rPr>
              <a:t>KIT e PDGFRA selvagens</a:t>
            </a:r>
            <a:endParaRPr b="1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9FAFD"/>
                </a:solidFill>
              </a:rPr>
              <a:t>D842V do exon 18</a:t>
            </a:r>
            <a:endParaRPr b="1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9FAFD"/>
                </a:solidFill>
              </a:rPr>
              <a:t>KIT exon 9</a:t>
            </a:r>
            <a:endParaRPr b="1"/>
          </a:p>
          <a:p>
            <a:pPr marL="0" marR="0" lvl="0" indent="0" algn="ctr" rtl="0">
              <a:lnSpc>
                <a:spcPct val="49538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F9FAF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/>
          <p:nvPr/>
        </p:nvSpPr>
        <p:spPr>
          <a:xfrm>
            <a:off x="289825" y="1699025"/>
            <a:ext cx="16920575" cy="8205873"/>
          </a:xfrm>
          <a:custGeom>
            <a:avLst/>
            <a:gdLst/>
            <a:ahLst/>
            <a:cxnLst/>
            <a:rect l="l" t="t" r="r" b="b"/>
            <a:pathLst>
              <a:path w="15040511" h="6067189" extrusionOk="0">
                <a:moveTo>
                  <a:pt x="0" y="0"/>
                </a:moveTo>
                <a:lnTo>
                  <a:pt x="15040511" y="0"/>
                </a:lnTo>
                <a:lnTo>
                  <a:pt x="15040511" y="6067189"/>
                </a:lnTo>
                <a:lnTo>
                  <a:pt x="0" y="6067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0" name="Google Shape;360;p19"/>
          <p:cNvGrpSpPr/>
          <p:nvPr/>
        </p:nvGrpSpPr>
        <p:grpSpPr>
          <a:xfrm>
            <a:off x="0" y="8968978"/>
            <a:ext cx="8442581" cy="3375422"/>
            <a:chOff x="0" y="-76200"/>
            <a:chExt cx="2223560" cy="889000"/>
          </a:xfrm>
        </p:grpSpPr>
        <p:sp>
          <p:nvSpPr>
            <p:cNvPr id="361" name="Google Shape;361;p19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362" name="Google Shape;362;p19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9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364" name="Google Shape;364;p19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9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19"/>
          <p:cNvSpPr txBox="1"/>
          <p:nvPr/>
        </p:nvSpPr>
        <p:spPr>
          <a:xfrm>
            <a:off x="643002" y="548875"/>
            <a:ext cx="14823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  <p:grpSp>
        <p:nvGrpSpPr>
          <p:cNvPr id="367" name="Google Shape;367;p19"/>
          <p:cNvGrpSpPr/>
          <p:nvPr/>
        </p:nvGrpSpPr>
        <p:grpSpPr>
          <a:xfrm>
            <a:off x="15845087" y="8304095"/>
            <a:ext cx="8442581" cy="3375422"/>
            <a:chOff x="0" y="-76200"/>
            <a:chExt cx="2223560" cy="889000"/>
          </a:xfrm>
        </p:grpSpPr>
        <p:sp>
          <p:nvSpPr>
            <p:cNvPr id="368" name="Google Shape;368;p19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369" name="Google Shape;369;p19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9"/>
          <p:cNvGrpSpPr/>
          <p:nvPr/>
        </p:nvGrpSpPr>
        <p:grpSpPr>
          <a:xfrm>
            <a:off x="14670652" y="-1131174"/>
            <a:ext cx="8442581" cy="3375422"/>
            <a:chOff x="0" y="-76200"/>
            <a:chExt cx="2223560" cy="889000"/>
          </a:xfrm>
        </p:grpSpPr>
        <p:sp>
          <p:nvSpPr>
            <p:cNvPr id="371" name="Google Shape;371;p19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</p:sp>
        <p:sp>
          <p:nvSpPr>
            <p:cNvPr id="372" name="Google Shape;372;p19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573324" y="825857"/>
            <a:ext cx="6953646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Conflitos de interesse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>
            <a:off x="0" y="6410374"/>
            <a:ext cx="8442581" cy="4060096"/>
            <a:chOff x="0" y="-76200"/>
            <a:chExt cx="2223560" cy="1069326"/>
          </a:xfrm>
        </p:grpSpPr>
        <p:sp>
          <p:nvSpPr>
            <p:cNvPr id="378" name="Google Shape;378;p20"/>
            <p:cNvSpPr/>
            <p:nvPr/>
          </p:nvSpPr>
          <p:spPr>
            <a:xfrm>
              <a:off x="0" y="0"/>
              <a:ext cx="2223560" cy="993126"/>
            </a:xfrm>
            <a:custGeom>
              <a:avLst/>
              <a:gdLst/>
              <a:ahLst/>
              <a:cxnLst/>
              <a:rect l="l" t="t" r="r" b="b"/>
              <a:pathLst>
                <a:path w="2223560" h="993126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993126"/>
                  </a:lnTo>
                  <a:lnTo>
                    <a:pt x="0" y="993126"/>
                  </a:lnTo>
                  <a:close/>
                </a:path>
              </a:pathLst>
            </a:custGeom>
            <a:solidFill>
              <a:srgbClr val="8F9BAD"/>
            </a:solidFill>
            <a:ln>
              <a:noFill/>
            </a:ln>
          </p:spPr>
        </p:sp>
        <p:sp>
          <p:nvSpPr>
            <p:cNvPr id="379" name="Google Shape;379;p20"/>
            <p:cNvSpPr txBox="1"/>
            <p:nvPr/>
          </p:nvSpPr>
          <p:spPr>
            <a:xfrm>
              <a:off x="0" y="-76200"/>
              <a:ext cx="2223560" cy="106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381" name="Google Shape;381;p20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0"/>
          <p:cNvSpPr txBox="1"/>
          <p:nvPr/>
        </p:nvSpPr>
        <p:spPr>
          <a:xfrm>
            <a:off x="2" y="740100"/>
            <a:ext cx="1519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  <p:grpSp>
        <p:nvGrpSpPr>
          <p:cNvPr id="384" name="Google Shape;384;p20"/>
          <p:cNvGrpSpPr/>
          <p:nvPr/>
        </p:nvGrpSpPr>
        <p:grpSpPr>
          <a:xfrm>
            <a:off x="16303314" y="8295761"/>
            <a:ext cx="8442581" cy="3375422"/>
            <a:chOff x="0" y="-76200"/>
            <a:chExt cx="2223560" cy="889000"/>
          </a:xfrm>
        </p:grpSpPr>
        <p:sp>
          <p:nvSpPr>
            <p:cNvPr id="385" name="Google Shape;385;p20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386" name="Google Shape;386;p20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0"/>
          <p:cNvGrpSpPr/>
          <p:nvPr/>
        </p:nvGrpSpPr>
        <p:grpSpPr>
          <a:xfrm>
            <a:off x="14670652" y="-1131174"/>
            <a:ext cx="8442581" cy="3375422"/>
            <a:chOff x="0" y="-76200"/>
            <a:chExt cx="2223560" cy="889000"/>
          </a:xfrm>
        </p:grpSpPr>
        <p:sp>
          <p:nvSpPr>
            <p:cNvPr id="388" name="Google Shape;388;p20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389" name="Google Shape;389;p20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20"/>
          <p:cNvSpPr/>
          <p:nvPr/>
        </p:nvSpPr>
        <p:spPr>
          <a:xfrm>
            <a:off x="819475" y="1851975"/>
            <a:ext cx="16320112" cy="8437120"/>
          </a:xfrm>
          <a:custGeom>
            <a:avLst/>
            <a:gdLst/>
            <a:ahLst/>
            <a:cxnLst/>
            <a:rect l="l" t="t" r="r" b="b"/>
            <a:pathLst>
              <a:path w="13859968" h="6540403" extrusionOk="0">
                <a:moveTo>
                  <a:pt x="0" y="0"/>
                </a:moveTo>
                <a:lnTo>
                  <a:pt x="13859968" y="0"/>
                </a:lnTo>
                <a:lnTo>
                  <a:pt x="13859968" y="6540404"/>
                </a:lnTo>
                <a:lnTo>
                  <a:pt x="0" y="6540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538" t="-5373" b="-4944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/>
          <p:nvPr/>
        </p:nvSpPr>
        <p:spPr>
          <a:xfrm>
            <a:off x="0" y="1975746"/>
            <a:ext cx="17768280" cy="7715671"/>
          </a:xfrm>
          <a:custGeom>
            <a:avLst/>
            <a:gdLst/>
            <a:ahLst/>
            <a:cxnLst/>
            <a:rect l="l" t="t" r="r" b="b"/>
            <a:pathLst>
              <a:path w="17768280" h="7715671" extrusionOk="0">
                <a:moveTo>
                  <a:pt x="0" y="0"/>
                </a:moveTo>
                <a:lnTo>
                  <a:pt x="17768280" y="0"/>
                </a:lnTo>
                <a:lnTo>
                  <a:pt x="17768280" y="7715671"/>
                </a:lnTo>
                <a:lnTo>
                  <a:pt x="0" y="7715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5026" b="-97156"/>
            </a:stretch>
          </a:blipFill>
          <a:ln>
            <a:noFill/>
          </a:ln>
        </p:spPr>
      </p:sp>
      <p:grpSp>
        <p:nvGrpSpPr>
          <p:cNvPr id="396" name="Google Shape;396;p21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397" name="Google Shape;397;p21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1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21"/>
          <p:cNvSpPr txBox="1"/>
          <p:nvPr/>
        </p:nvSpPr>
        <p:spPr>
          <a:xfrm>
            <a:off x="519720" y="9758756"/>
            <a:ext cx="17248559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Bauer S et al. J Clin Oncol 2022 / Bauer S et al. ASCO 2023</a:t>
            </a:r>
            <a:endParaRPr/>
          </a:p>
        </p:txBody>
      </p:sp>
      <p:sp>
        <p:nvSpPr>
          <p:cNvPr id="400" name="Google Shape;400;p21"/>
          <p:cNvSpPr txBox="1"/>
          <p:nvPr/>
        </p:nvSpPr>
        <p:spPr>
          <a:xfrm>
            <a:off x="2" y="740100"/>
            <a:ext cx="1519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/>
          <p:nvPr/>
        </p:nvSpPr>
        <p:spPr>
          <a:xfrm>
            <a:off x="311233" y="2612009"/>
            <a:ext cx="16948067" cy="7407732"/>
          </a:xfrm>
          <a:custGeom>
            <a:avLst/>
            <a:gdLst/>
            <a:ahLst/>
            <a:cxnLst/>
            <a:rect l="l" t="t" r="r" b="b"/>
            <a:pathLst>
              <a:path w="16948067" h="7407732" extrusionOk="0">
                <a:moveTo>
                  <a:pt x="0" y="0"/>
                </a:moveTo>
                <a:lnTo>
                  <a:pt x="16948067" y="0"/>
                </a:lnTo>
                <a:lnTo>
                  <a:pt x="16948067" y="7407732"/>
                </a:lnTo>
                <a:lnTo>
                  <a:pt x="0" y="7407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08342" t="-3063" b="-106172"/>
            </a:stretch>
          </a:blipFill>
          <a:ln>
            <a:noFill/>
          </a:ln>
        </p:spPr>
      </p:sp>
      <p:grpSp>
        <p:nvGrpSpPr>
          <p:cNvPr id="406" name="Google Shape;406;p22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407" name="Google Shape;407;p22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2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22"/>
          <p:cNvSpPr txBox="1"/>
          <p:nvPr/>
        </p:nvSpPr>
        <p:spPr>
          <a:xfrm>
            <a:off x="1628280" y="729736"/>
            <a:ext cx="15883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 txBox="1"/>
          <p:nvPr/>
        </p:nvSpPr>
        <p:spPr>
          <a:xfrm>
            <a:off x="519720" y="9758756"/>
            <a:ext cx="17248559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Bauer S et al. J Clin Oncol 2022 / Bauer S et al. ASCO 2023</a:t>
            </a:r>
            <a:endParaRPr/>
          </a:p>
        </p:txBody>
      </p:sp>
      <p:sp>
        <p:nvSpPr>
          <p:cNvPr id="411" name="Google Shape;411;p22"/>
          <p:cNvSpPr txBox="1"/>
          <p:nvPr/>
        </p:nvSpPr>
        <p:spPr>
          <a:xfrm>
            <a:off x="2" y="740100"/>
            <a:ext cx="1519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23"/>
          <p:cNvGrpSpPr/>
          <p:nvPr/>
        </p:nvGrpSpPr>
        <p:grpSpPr>
          <a:xfrm>
            <a:off x="16303314" y="8295761"/>
            <a:ext cx="8442581" cy="3375422"/>
            <a:chOff x="0" y="-76200"/>
            <a:chExt cx="2223560" cy="889000"/>
          </a:xfrm>
        </p:grpSpPr>
        <p:sp>
          <p:nvSpPr>
            <p:cNvPr id="417" name="Google Shape;417;p23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418" name="Google Shape;418;p23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14670652" y="-1131174"/>
            <a:ext cx="8442581" cy="3375422"/>
            <a:chOff x="0" y="-76200"/>
            <a:chExt cx="2223560" cy="889000"/>
          </a:xfrm>
        </p:grpSpPr>
        <p:sp>
          <p:nvSpPr>
            <p:cNvPr id="420" name="Google Shape;420;p23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421" name="Google Shape;421;p23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23"/>
          <p:cNvSpPr/>
          <p:nvPr/>
        </p:nvSpPr>
        <p:spPr>
          <a:xfrm>
            <a:off x="782990" y="2487543"/>
            <a:ext cx="13011043" cy="5632133"/>
          </a:xfrm>
          <a:custGeom>
            <a:avLst/>
            <a:gdLst/>
            <a:ahLst/>
            <a:cxnLst/>
            <a:rect l="l" t="t" r="r" b="b"/>
            <a:pathLst>
              <a:path w="13011043" h="5632133" extrusionOk="0">
                <a:moveTo>
                  <a:pt x="0" y="0"/>
                </a:moveTo>
                <a:lnTo>
                  <a:pt x="13011043" y="0"/>
                </a:lnTo>
                <a:lnTo>
                  <a:pt x="13011043" y="5632133"/>
                </a:lnTo>
                <a:lnTo>
                  <a:pt x="0" y="5632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23" name="Google Shape;423;p23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424" name="Google Shape;424;p23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3"/>
          <p:cNvSpPr txBox="1"/>
          <p:nvPr/>
        </p:nvSpPr>
        <p:spPr>
          <a:xfrm>
            <a:off x="577465" y="9867148"/>
            <a:ext cx="3107085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Heinrich MC et al. Lancet Oncol 2020</a:t>
            </a:r>
            <a:endParaRPr/>
          </a:p>
        </p:txBody>
      </p:sp>
      <p:sp>
        <p:nvSpPr>
          <p:cNvPr id="427" name="Google Shape;427;p23"/>
          <p:cNvSpPr txBox="1"/>
          <p:nvPr/>
        </p:nvSpPr>
        <p:spPr>
          <a:xfrm>
            <a:off x="2" y="740100"/>
            <a:ext cx="1519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24"/>
          <p:cNvGrpSpPr/>
          <p:nvPr/>
        </p:nvGrpSpPr>
        <p:grpSpPr>
          <a:xfrm>
            <a:off x="16303314" y="8295761"/>
            <a:ext cx="8442581" cy="3375422"/>
            <a:chOff x="0" y="-76200"/>
            <a:chExt cx="2223560" cy="889000"/>
          </a:xfrm>
        </p:grpSpPr>
        <p:sp>
          <p:nvSpPr>
            <p:cNvPr id="433" name="Google Shape;433;p24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434" name="Google Shape;434;p24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4"/>
          <p:cNvGrpSpPr/>
          <p:nvPr/>
        </p:nvGrpSpPr>
        <p:grpSpPr>
          <a:xfrm>
            <a:off x="14670652" y="-1131174"/>
            <a:ext cx="8442581" cy="3375422"/>
            <a:chOff x="0" y="-76200"/>
            <a:chExt cx="2223560" cy="889000"/>
          </a:xfrm>
        </p:grpSpPr>
        <p:sp>
          <p:nvSpPr>
            <p:cNvPr id="436" name="Google Shape;436;p24"/>
            <p:cNvSpPr/>
            <p:nvPr/>
          </p:nvSpPr>
          <p:spPr>
            <a:xfrm>
              <a:off x="0" y="0"/>
              <a:ext cx="2223560" cy="812800"/>
            </a:xfrm>
            <a:custGeom>
              <a:avLst/>
              <a:gdLst/>
              <a:ahLst/>
              <a:cxnLst/>
              <a:rect l="l" t="t" r="r" b="b"/>
              <a:pathLst>
                <a:path w="2223560" h="812800" extrusionOk="0">
                  <a:moveTo>
                    <a:pt x="0" y="0"/>
                  </a:moveTo>
                  <a:lnTo>
                    <a:pt x="2223560" y="0"/>
                  </a:lnTo>
                  <a:lnTo>
                    <a:pt x="222356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437" name="Google Shape;437;p24"/>
            <p:cNvSpPr txBox="1"/>
            <p:nvPr/>
          </p:nvSpPr>
          <p:spPr>
            <a:xfrm>
              <a:off x="0" y="-76200"/>
              <a:ext cx="2223560" cy="8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4"/>
          <p:cNvSpPr/>
          <p:nvPr/>
        </p:nvSpPr>
        <p:spPr>
          <a:xfrm>
            <a:off x="8010581" y="5208876"/>
            <a:ext cx="10277419" cy="5078124"/>
          </a:xfrm>
          <a:custGeom>
            <a:avLst/>
            <a:gdLst/>
            <a:ahLst/>
            <a:cxnLst/>
            <a:rect l="l" t="t" r="r" b="b"/>
            <a:pathLst>
              <a:path w="10277419" h="5078124" extrusionOk="0">
                <a:moveTo>
                  <a:pt x="0" y="0"/>
                </a:moveTo>
                <a:lnTo>
                  <a:pt x="10277419" y="0"/>
                </a:lnTo>
                <a:lnTo>
                  <a:pt x="10277419" y="5078124"/>
                </a:lnTo>
                <a:lnTo>
                  <a:pt x="0" y="5078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9" name="Google Shape;439;p24"/>
          <p:cNvSpPr/>
          <p:nvPr/>
        </p:nvSpPr>
        <p:spPr>
          <a:xfrm>
            <a:off x="145382" y="1835358"/>
            <a:ext cx="8430954" cy="5107302"/>
          </a:xfrm>
          <a:custGeom>
            <a:avLst/>
            <a:gdLst/>
            <a:ahLst/>
            <a:cxnLst/>
            <a:rect l="l" t="t" r="r" b="b"/>
            <a:pathLst>
              <a:path w="8430954" h="5107302" extrusionOk="0">
                <a:moveTo>
                  <a:pt x="0" y="0"/>
                </a:moveTo>
                <a:lnTo>
                  <a:pt x="8430954" y="0"/>
                </a:lnTo>
                <a:lnTo>
                  <a:pt x="8430954" y="5107302"/>
                </a:lnTo>
                <a:lnTo>
                  <a:pt x="0" y="5107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123" r="-8352" b="-85457"/>
            </a:stretch>
          </a:blipFill>
          <a:ln>
            <a:noFill/>
          </a:ln>
        </p:spPr>
      </p:sp>
      <p:grpSp>
        <p:nvGrpSpPr>
          <p:cNvPr id="440" name="Google Shape;440;p24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441" name="Google Shape;441;p24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4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4"/>
          <p:cNvSpPr txBox="1"/>
          <p:nvPr/>
        </p:nvSpPr>
        <p:spPr>
          <a:xfrm>
            <a:off x="577465" y="9867148"/>
            <a:ext cx="3107085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Heinrich MC et al. Lancet Oncol 2020</a:t>
            </a:r>
            <a:endParaRPr/>
          </a:p>
        </p:txBody>
      </p:sp>
      <p:sp>
        <p:nvSpPr>
          <p:cNvPr id="444" name="Google Shape;444;p24"/>
          <p:cNvSpPr txBox="1"/>
          <p:nvPr/>
        </p:nvSpPr>
        <p:spPr>
          <a:xfrm>
            <a:off x="2" y="973450"/>
            <a:ext cx="15193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Estratégias personalizadas em GIST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"/>
          <p:cNvSpPr/>
          <p:nvPr/>
        </p:nvSpPr>
        <p:spPr>
          <a:xfrm>
            <a:off x="900400" y="6202"/>
            <a:ext cx="16636673" cy="10199004"/>
          </a:xfrm>
          <a:custGeom>
            <a:avLst/>
            <a:gdLst/>
            <a:ahLst/>
            <a:cxnLst/>
            <a:rect l="l" t="t" r="r" b="b"/>
            <a:pathLst>
              <a:path w="16636673" h="10199004" extrusionOk="0">
                <a:moveTo>
                  <a:pt x="0" y="0"/>
                </a:moveTo>
                <a:lnTo>
                  <a:pt x="16636674" y="0"/>
                </a:lnTo>
                <a:lnTo>
                  <a:pt x="16636674" y="10199005"/>
                </a:lnTo>
                <a:lnTo>
                  <a:pt x="0" y="10199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50" name="Google Shape;450;p25"/>
          <p:cNvGrpSpPr/>
          <p:nvPr/>
        </p:nvGrpSpPr>
        <p:grpSpPr>
          <a:xfrm>
            <a:off x="5716652" y="2430393"/>
            <a:ext cx="10586662" cy="1585883"/>
            <a:chOff x="0" y="-76200"/>
            <a:chExt cx="14115549" cy="2114510"/>
          </a:xfrm>
        </p:grpSpPr>
        <p:sp>
          <p:nvSpPr>
            <p:cNvPr id="451" name="Google Shape;451;p25"/>
            <p:cNvSpPr txBox="1"/>
            <p:nvPr/>
          </p:nvSpPr>
          <p:spPr>
            <a:xfrm>
              <a:off x="0" y="-76200"/>
              <a:ext cx="14115549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12" y="1367393"/>
              <a:ext cx="12641698" cy="670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4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5"/>
          <p:cNvSpPr txBox="1"/>
          <p:nvPr/>
        </p:nvSpPr>
        <p:spPr>
          <a:xfrm>
            <a:off x="1457343" y="9732653"/>
            <a:ext cx="1187648" cy="19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UpToDate.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59" name="Google Shape;459;p26"/>
          <p:cNvSpPr txBox="1"/>
          <p:nvPr/>
        </p:nvSpPr>
        <p:spPr>
          <a:xfrm>
            <a:off x="1746826" y="783900"/>
            <a:ext cx="104304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FFFFFF"/>
                </a:solidFill>
              </a:rPr>
              <a:t>PEComas e droga alvo</a:t>
            </a:r>
            <a:endParaRPr b="1"/>
          </a:p>
        </p:txBody>
      </p:sp>
      <p:sp>
        <p:nvSpPr>
          <p:cNvPr id="460" name="Google Shape;460;p26"/>
          <p:cNvSpPr txBox="1"/>
          <p:nvPr/>
        </p:nvSpPr>
        <p:spPr>
          <a:xfrm>
            <a:off x="720750" y="2366925"/>
            <a:ext cx="13308275" cy="514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Tumor maligno de células epitelióides perivasculares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Agressivo  e raro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Mutações herdadas  ou esporádicas nos genes TSC1 ou TSC2 </a:t>
            </a:r>
            <a:endParaRPr/>
          </a:p>
          <a:p>
            <a:pPr marL="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Desregulam a via de sinalização mTOR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66" name="Google Shape;466;p27"/>
          <p:cNvSpPr/>
          <p:nvPr/>
        </p:nvSpPr>
        <p:spPr>
          <a:xfrm>
            <a:off x="2712274" y="2980369"/>
            <a:ext cx="12107337" cy="4614439"/>
          </a:xfrm>
          <a:custGeom>
            <a:avLst/>
            <a:gdLst/>
            <a:ahLst/>
            <a:cxnLst/>
            <a:rect l="l" t="t" r="r" b="b"/>
            <a:pathLst>
              <a:path w="12107337" h="4614439" extrusionOk="0">
                <a:moveTo>
                  <a:pt x="0" y="0"/>
                </a:moveTo>
                <a:lnTo>
                  <a:pt x="12107337" y="0"/>
                </a:lnTo>
                <a:lnTo>
                  <a:pt x="12107337" y="4614439"/>
                </a:lnTo>
                <a:lnTo>
                  <a:pt x="0" y="4614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7" name="Google Shape;467;p27"/>
          <p:cNvSpPr txBox="1"/>
          <p:nvPr/>
        </p:nvSpPr>
        <p:spPr>
          <a:xfrm>
            <a:off x="1198759" y="774377"/>
            <a:ext cx="9862393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PEComas e droga alvo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73" name="Google Shape;473;p28"/>
          <p:cNvSpPr/>
          <p:nvPr/>
        </p:nvSpPr>
        <p:spPr>
          <a:xfrm>
            <a:off x="2489790" y="2396836"/>
            <a:ext cx="13308420" cy="7522059"/>
          </a:xfrm>
          <a:custGeom>
            <a:avLst/>
            <a:gdLst/>
            <a:ahLst/>
            <a:cxnLst/>
            <a:rect l="l" t="t" r="r" b="b"/>
            <a:pathLst>
              <a:path w="14639351" h="8288456" extrusionOk="0">
                <a:moveTo>
                  <a:pt x="0" y="0"/>
                </a:moveTo>
                <a:lnTo>
                  <a:pt x="14639350" y="0"/>
                </a:lnTo>
                <a:lnTo>
                  <a:pt x="14639350" y="8288456"/>
                </a:lnTo>
                <a:lnTo>
                  <a:pt x="0" y="8288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4" name="Google Shape;474;p28"/>
          <p:cNvSpPr txBox="1"/>
          <p:nvPr/>
        </p:nvSpPr>
        <p:spPr>
          <a:xfrm>
            <a:off x="1198759" y="774377"/>
            <a:ext cx="9862393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PEComas e droga alvo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80" name="Google Shape;480;p29"/>
          <p:cNvSpPr/>
          <p:nvPr/>
        </p:nvSpPr>
        <p:spPr>
          <a:xfrm>
            <a:off x="294852" y="4497433"/>
            <a:ext cx="9826192" cy="5642980"/>
          </a:xfrm>
          <a:custGeom>
            <a:avLst/>
            <a:gdLst/>
            <a:ahLst/>
            <a:cxnLst/>
            <a:rect l="l" t="t" r="r" b="b"/>
            <a:pathLst>
              <a:path w="9826192" h="5642980" extrusionOk="0">
                <a:moveTo>
                  <a:pt x="0" y="0"/>
                </a:moveTo>
                <a:lnTo>
                  <a:pt x="9826192" y="0"/>
                </a:lnTo>
                <a:lnTo>
                  <a:pt x="9826192" y="5642979"/>
                </a:lnTo>
                <a:lnTo>
                  <a:pt x="0" y="5642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1" name="Google Shape;481;p29"/>
          <p:cNvSpPr/>
          <p:nvPr/>
        </p:nvSpPr>
        <p:spPr>
          <a:xfrm>
            <a:off x="8900854" y="1675764"/>
            <a:ext cx="9067726" cy="4097632"/>
          </a:xfrm>
          <a:custGeom>
            <a:avLst/>
            <a:gdLst/>
            <a:ahLst/>
            <a:cxnLst/>
            <a:rect l="l" t="t" r="r" b="b"/>
            <a:pathLst>
              <a:path w="9067726" h="4097632" extrusionOk="0">
                <a:moveTo>
                  <a:pt x="0" y="0"/>
                </a:moveTo>
                <a:lnTo>
                  <a:pt x="9067726" y="0"/>
                </a:lnTo>
                <a:lnTo>
                  <a:pt x="9067726" y="4097632"/>
                </a:lnTo>
                <a:lnTo>
                  <a:pt x="0" y="4097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2" name="Google Shape;482;p29"/>
          <p:cNvSpPr txBox="1"/>
          <p:nvPr/>
        </p:nvSpPr>
        <p:spPr>
          <a:xfrm>
            <a:off x="294852" y="467645"/>
            <a:ext cx="163224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Tumores positivos para </a:t>
            </a:r>
            <a:endParaRPr>
              <a:solidFill>
                <a:srgbClr val="BD264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fusão do gene NTRK</a:t>
            </a:r>
            <a:endParaRPr>
              <a:solidFill>
                <a:srgbClr val="BD264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102" name="Google Shape;102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9998" b="-19998"/>
            </a:stretch>
          </a:blip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88" name="Google Shape;488;p30"/>
          <p:cNvSpPr/>
          <p:nvPr/>
        </p:nvSpPr>
        <p:spPr>
          <a:xfrm>
            <a:off x="3454489" y="2867695"/>
            <a:ext cx="11379023" cy="4551609"/>
          </a:xfrm>
          <a:custGeom>
            <a:avLst/>
            <a:gdLst/>
            <a:ahLst/>
            <a:cxnLst/>
            <a:rect l="l" t="t" r="r" b="b"/>
            <a:pathLst>
              <a:path w="11379023" h="4551609" extrusionOk="0">
                <a:moveTo>
                  <a:pt x="0" y="0"/>
                </a:moveTo>
                <a:lnTo>
                  <a:pt x="11379022" y="0"/>
                </a:lnTo>
                <a:lnTo>
                  <a:pt x="11379022" y="4551610"/>
                </a:lnTo>
                <a:lnTo>
                  <a:pt x="0" y="4551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9" name="Google Shape;489;p30"/>
          <p:cNvSpPr txBox="1"/>
          <p:nvPr/>
        </p:nvSpPr>
        <p:spPr>
          <a:xfrm>
            <a:off x="294852" y="467645"/>
            <a:ext cx="163224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Tumores positivos para </a:t>
            </a:r>
            <a:endParaRPr>
              <a:solidFill>
                <a:srgbClr val="BD264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fusão do gene NTRK</a:t>
            </a:r>
            <a:endParaRPr>
              <a:solidFill>
                <a:srgbClr val="BD264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495" name="Google Shape;495;p31"/>
          <p:cNvSpPr/>
          <p:nvPr/>
        </p:nvSpPr>
        <p:spPr>
          <a:xfrm>
            <a:off x="3093869" y="2700063"/>
            <a:ext cx="12745989" cy="6949084"/>
          </a:xfrm>
          <a:custGeom>
            <a:avLst/>
            <a:gdLst/>
            <a:ahLst/>
            <a:cxnLst/>
            <a:rect l="l" t="t" r="r" b="b"/>
            <a:pathLst>
              <a:path w="12745989" h="6949084" extrusionOk="0">
                <a:moveTo>
                  <a:pt x="0" y="0"/>
                </a:moveTo>
                <a:lnTo>
                  <a:pt x="12745989" y="0"/>
                </a:lnTo>
                <a:lnTo>
                  <a:pt x="12745989" y="6949084"/>
                </a:lnTo>
                <a:lnTo>
                  <a:pt x="0" y="6949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6" name="Google Shape;496;p31"/>
          <p:cNvSpPr txBox="1"/>
          <p:nvPr/>
        </p:nvSpPr>
        <p:spPr>
          <a:xfrm>
            <a:off x="294852" y="467645"/>
            <a:ext cx="163224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Tumores positivos para </a:t>
            </a:r>
            <a:endParaRPr>
              <a:solidFill>
                <a:srgbClr val="BD264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fusão do gene NTRK</a:t>
            </a:r>
            <a:endParaRPr>
              <a:solidFill>
                <a:srgbClr val="BD264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grpSp>
        <p:nvGrpSpPr>
          <p:cNvPr id="502" name="Google Shape;502;p32"/>
          <p:cNvGrpSpPr/>
          <p:nvPr/>
        </p:nvGrpSpPr>
        <p:grpSpPr>
          <a:xfrm>
            <a:off x="4768179" y="3055206"/>
            <a:ext cx="11311713" cy="5203873"/>
            <a:chOff x="0" y="-104775"/>
            <a:chExt cx="2979217" cy="1370567"/>
          </a:xfrm>
        </p:grpSpPr>
        <p:sp>
          <p:nvSpPr>
            <p:cNvPr id="503" name="Google Shape;503;p32"/>
            <p:cNvSpPr/>
            <p:nvPr/>
          </p:nvSpPr>
          <p:spPr>
            <a:xfrm>
              <a:off x="0" y="0"/>
              <a:ext cx="2979217" cy="1265792"/>
            </a:xfrm>
            <a:custGeom>
              <a:avLst/>
              <a:gdLst/>
              <a:ahLst/>
              <a:cxnLst/>
              <a:rect l="l" t="t" r="r" b="b"/>
              <a:pathLst>
                <a:path w="2979217" h="1265792" extrusionOk="0">
                  <a:moveTo>
                    <a:pt x="0" y="0"/>
                  </a:moveTo>
                  <a:lnTo>
                    <a:pt x="2979217" y="0"/>
                  </a:lnTo>
                  <a:lnTo>
                    <a:pt x="2979217" y="1265792"/>
                  </a:lnTo>
                  <a:lnTo>
                    <a:pt x="0" y="1265792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504" name="Google Shape;504;p32"/>
            <p:cNvSpPr txBox="1"/>
            <p:nvPr/>
          </p:nvSpPr>
          <p:spPr>
            <a:xfrm>
              <a:off x="0" y="-104775"/>
              <a:ext cx="2979217" cy="1370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777240" marR="0" lvl="1" indent="-38862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 em 96% do fibrossarcoma infantil </a:t>
              </a:r>
              <a:endParaRPr/>
            </a:p>
            <a:p>
              <a:pPr marL="777240" marR="0" lvl="1" indent="-38862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 respostas completas</a:t>
              </a:r>
              <a:endParaRPr/>
            </a:p>
            <a:p>
              <a:pPr marL="777240" marR="0" lvl="1" indent="-38862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 em 81% de outras histologias</a:t>
              </a:r>
              <a:endParaRPr/>
            </a:p>
            <a:p>
              <a:pPr marL="777240" marR="0" lvl="1" indent="-38862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Char char="•"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44 m de duração de resposta em um paciente com sarcoma </a:t>
              </a:r>
              <a:endParaRPr/>
            </a:p>
          </p:txBody>
        </p:sp>
      </p:grpSp>
      <p:sp>
        <p:nvSpPr>
          <p:cNvPr id="505" name="Google Shape;505;p32"/>
          <p:cNvSpPr txBox="1"/>
          <p:nvPr/>
        </p:nvSpPr>
        <p:spPr>
          <a:xfrm>
            <a:off x="294852" y="467645"/>
            <a:ext cx="163224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Tumores positivos para </a:t>
            </a:r>
            <a:endParaRPr>
              <a:solidFill>
                <a:srgbClr val="BD264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fusão do gene NTRK</a:t>
            </a:r>
            <a:endParaRPr>
              <a:solidFill>
                <a:srgbClr val="BD264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511" name="Google Shape;511;p33"/>
          <p:cNvSpPr/>
          <p:nvPr/>
        </p:nvSpPr>
        <p:spPr>
          <a:xfrm>
            <a:off x="3430043" y="2582071"/>
            <a:ext cx="11427914" cy="5122858"/>
          </a:xfrm>
          <a:custGeom>
            <a:avLst/>
            <a:gdLst/>
            <a:ahLst/>
            <a:cxnLst/>
            <a:rect l="l" t="t" r="r" b="b"/>
            <a:pathLst>
              <a:path w="11427914" h="5122858" extrusionOk="0">
                <a:moveTo>
                  <a:pt x="0" y="0"/>
                </a:moveTo>
                <a:lnTo>
                  <a:pt x="11427914" y="0"/>
                </a:lnTo>
                <a:lnTo>
                  <a:pt x="11427914" y="5122858"/>
                </a:lnTo>
                <a:lnTo>
                  <a:pt x="0" y="5122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2" name="Google Shape;512;p33"/>
          <p:cNvSpPr txBox="1"/>
          <p:nvPr/>
        </p:nvSpPr>
        <p:spPr>
          <a:xfrm>
            <a:off x="294852" y="467645"/>
            <a:ext cx="16322400" cy="1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Tumores positivos para </a:t>
            </a:r>
            <a:endParaRPr>
              <a:solidFill>
                <a:srgbClr val="BD264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fusão do gene NTRK</a:t>
            </a:r>
            <a:endParaRPr>
              <a:solidFill>
                <a:srgbClr val="BD264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4"/>
          <p:cNvGrpSpPr/>
          <p:nvPr/>
        </p:nvGrpSpPr>
        <p:grpSpPr>
          <a:xfrm>
            <a:off x="0" y="-289322"/>
            <a:ext cx="7100432" cy="10576322"/>
            <a:chOff x="0" y="-76200"/>
            <a:chExt cx="1870072" cy="2785533"/>
          </a:xfrm>
        </p:grpSpPr>
        <p:sp>
          <p:nvSpPr>
            <p:cNvPr id="518" name="Google Shape;518;p34"/>
            <p:cNvSpPr/>
            <p:nvPr/>
          </p:nvSpPr>
          <p:spPr>
            <a:xfrm>
              <a:off x="0" y="0"/>
              <a:ext cx="1870072" cy="2709333"/>
            </a:xfrm>
            <a:custGeom>
              <a:avLst/>
              <a:gdLst/>
              <a:ahLst/>
              <a:cxnLst/>
              <a:rect l="l" t="t" r="r" b="b"/>
              <a:pathLst>
                <a:path w="1870072" h="2709333" extrusionOk="0">
                  <a:moveTo>
                    <a:pt x="0" y="0"/>
                  </a:moveTo>
                  <a:lnTo>
                    <a:pt x="1870072" y="0"/>
                  </a:lnTo>
                  <a:lnTo>
                    <a:pt x="1870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519" name="Google Shape;519;p34"/>
            <p:cNvSpPr txBox="1"/>
            <p:nvPr/>
          </p:nvSpPr>
          <p:spPr>
            <a:xfrm>
              <a:off x="0" y="-76200"/>
              <a:ext cx="1870071" cy="2785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34"/>
          <p:cNvSpPr/>
          <p:nvPr/>
        </p:nvSpPr>
        <p:spPr>
          <a:xfrm>
            <a:off x="-1575987" y="0"/>
            <a:ext cx="8676415" cy="11687137"/>
          </a:xfrm>
          <a:custGeom>
            <a:avLst/>
            <a:gdLst/>
            <a:ahLst/>
            <a:cxnLst/>
            <a:rect l="l" t="t" r="r" b="b"/>
            <a:pathLst>
              <a:path w="8676415" h="11687137" extrusionOk="0">
                <a:moveTo>
                  <a:pt x="0" y="0"/>
                </a:moveTo>
                <a:lnTo>
                  <a:pt x="8676415" y="0"/>
                </a:lnTo>
                <a:lnTo>
                  <a:pt x="8676415" y="11687137"/>
                </a:lnTo>
                <a:lnTo>
                  <a:pt x="0" y="116871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l="-84696" r="-84693"/>
            </a:stretch>
          </a:blipFill>
          <a:ln>
            <a:noFill/>
          </a:ln>
        </p:spPr>
      </p:sp>
      <p:sp>
        <p:nvSpPr>
          <p:cNvPr id="521" name="Google Shape;521;p34"/>
          <p:cNvSpPr/>
          <p:nvPr/>
        </p:nvSpPr>
        <p:spPr>
          <a:xfrm>
            <a:off x="7100428" y="2127421"/>
            <a:ext cx="10878881" cy="4031649"/>
          </a:xfrm>
          <a:custGeom>
            <a:avLst/>
            <a:gdLst/>
            <a:ahLst/>
            <a:cxnLst/>
            <a:rect l="l" t="t" r="r" b="b"/>
            <a:pathLst>
              <a:path w="10878881" h="4031649" extrusionOk="0">
                <a:moveTo>
                  <a:pt x="0" y="0"/>
                </a:moveTo>
                <a:lnTo>
                  <a:pt x="10878881" y="0"/>
                </a:lnTo>
                <a:lnTo>
                  <a:pt x="10878881" y="4031649"/>
                </a:lnTo>
                <a:lnTo>
                  <a:pt x="0" y="4031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3058"/>
            </a:stretch>
          </a:blipFill>
          <a:ln>
            <a:noFill/>
          </a:ln>
        </p:spPr>
      </p:sp>
      <p:grpSp>
        <p:nvGrpSpPr>
          <p:cNvPr id="522" name="Google Shape;522;p34"/>
          <p:cNvGrpSpPr/>
          <p:nvPr/>
        </p:nvGrpSpPr>
        <p:grpSpPr>
          <a:xfrm rot="5325913">
            <a:off x="11397731" y="3409336"/>
            <a:ext cx="2027402" cy="1467818"/>
            <a:chOff x="0" y="0"/>
            <a:chExt cx="812800" cy="588459"/>
          </a:xfrm>
        </p:grpSpPr>
        <p:sp>
          <p:nvSpPr>
            <p:cNvPr id="523" name="Google Shape;523;p34"/>
            <p:cNvSpPr/>
            <p:nvPr/>
          </p:nvSpPr>
          <p:spPr>
            <a:xfrm>
              <a:off x="0" y="0"/>
              <a:ext cx="812800" cy="588459"/>
            </a:xfrm>
            <a:custGeom>
              <a:avLst/>
              <a:gdLst/>
              <a:ahLst/>
              <a:cxnLst/>
              <a:rect l="l" t="t" r="r" b="b"/>
              <a:pathLst>
                <a:path w="812800" h="588459" extrusionOk="0">
                  <a:moveTo>
                    <a:pt x="812800" y="29422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85259"/>
                  </a:lnTo>
                  <a:lnTo>
                    <a:pt x="406400" y="385259"/>
                  </a:lnTo>
                  <a:lnTo>
                    <a:pt x="406400" y="588459"/>
                  </a:lnTo>
                  <a:lnTo>
                    <a:pt x="812800" y="294229"/>
                  </a:lnTo>
                  <a:close/>
                </a:path>
              </a:pathLst>
            </a:custGeom>
            <a:solidFill>
              <a:srgbClr val="E52D27"/>
            </a:solidFill>
            <a:ln>
              <a:noFill/>
            </a:ln>
          </p:spPr>
        </p:sp>
        <p:sp>
          <p:nvSpPr>
            <p:cNvPr id="524" name="Google Shape;524;p34"/>
            <p:cNvSpPr txBox="1"/>
            <p:nvPr/>
          </p:nvSpPr>
          <p:spPr>
            <a:xfrm>
              <a:off x="0" y="127000"/>
              <a:ext cx="711200" cy="258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5" name="Google Shape;525;p34"/>
          <p:cNvSpPr txBox="1"/>
          <p:nvPr/>
        </p:nvSpPr>
        <p:spPr>
          <a:xfrm>
            <a:off x="737130" y="1155871"/>
            <a:ext cx="1853625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F9FAFD"/>
                </a:solidFill>
                <a:latin typeface="Montserrat"/>
                <a:ea typeface="Montserrat"/>
                <a:cs typeface="Montserrat"/>
                <a:sym typeface="Montserrat"/>
              </a:rPr>
              <a:t>Imunoterapia  </a:t>
            </a:r>
            <a:endParaRPr/>
          </a:p>
        </p:txBody>
      </p:sp>
      <p:sp>
        <p:nvSpPr>
          <p:cNvPr id="526" name="Google Shape;526;p34"/>
          <p:cNvSpPr txBox="1"/>
          <p:nvPr/>
        </p:nvSpPr>
        <p:spPr>
          <a:xfrm>
            <a:off x="0" y="3027789"/>
            <a:ext cx="6870669" cy="615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0881" marR="0" lvl="1" indent="-34543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a 2 % são dMMR ou expressam DNA MSI-H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690881" marR="0" lvl="1" indent="-34543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TMB elevado é observado em frequências muito baixas na maioria dos STS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0881" marR="0" lvl="1" indent="-34543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alta expressão de TMB em angiossarcomas e sarcomas dérmicos pleomórficos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5"/>
          <p:cNvSpPr/>
          <p:nvPr/>
        </p:nvSpPr>
        <p:spPr>
          <a:xfrm>
            <a:off x="0" y="44651"/>
            <a:ext cx="8412995" cy="10287000"/>
          </a:xfrm>
          <a:custGeom>
            <a:avLst/>
            <a:gdLst/>
            <a:ahLst/>
            <a:cxnLst/>
            <a:rect l="l" t="t" r="r" b="b"/>
            <a:pathLst>
              <a:path w="8412995" h="10287000" extrusionOk="0">
                <a:moveTo>
                  <a:pt x="0" y="0"/>
                </a:moveTo>
                <a:lnTo>
                  <a:pt x="8412995" y="0"/>
                </a:lnTo>
                <a:lnTo>
                  <a:pt x="84129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l="-41874" r="-41648"/>
            </a:stretch>
          </a:blipFill>
          <a:ln>
            <a:noFill/>
          </a:ln>
        </p:spPr>
      </p:sp>
      <p:sp>
        <p:nvSpPr>
          <p:cNvPr id="532" name="Google Shape;532;p35"/>
          <p:cNvSpPr/>
          <p:nvPr/>
        </p:nvSpPr>
        <p:spPr>
          <a:xfrm>
            <a:off x="5054779" y="1801509"/>
            <a:ext cx="12856063" cy="8485491"/>
          </a:xfrm>
          <a:custGeom>
            <a:avLst/>
            <a:gdLst/>
            <a:ahLst/>
            <a:cxnLst/>
            <a:rect l="l" t="t" r="r" b="b"/>
            <a:pathLst>
              <a:path w="12856063" h="8485491" extrusionOk="0">
                <a:moveTo>
                  <a:pt x="0" y="0"/>
                </a:moveTo>
                <a:lnTo>
                  <a:pt x="12856063" y="0"/>
                </a:lnTo>
                <a:lnTo>
                  <a:pt x="12856063" y="8485491"/>
                </a:lnTo>
                <a:lnTo>
                  <a:pt x="0" y="8485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99278" b="-41821"/>
            </a:stretch>
          </a:blipFill>
          <a:ln>
            <a:noFill/>
          </a:ln>
        </p:spPr>
      </p:sp>
      <p:sp>
        <p:nvSpPr>
          <p:cNvPr id="533" name="Google Shape;533;p35"/>
          <p:cNvSpPr txBox="1"/>
          <p:nvPr/>
        </p:nvSpPr>
        <p:spPr>
          <a:xfrm>
            <a:off x="400472" y="484263"/>
            <a:ext cx="18044832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Imunoterapia em angiossarcoma</a:t>
            </a:r>
            <a:endParaRPr/>
          </a:p>
        </p:txBody>
      </p:sp>
      <p:sp>
        <p:nvSpPr>
          <p:cNvPr id="534" name="Google Shape;534;p35"/>
          <p:cNvSpPr txBox="1"/>
          <p:nvPr/>
        </p:nvSpPr>
        <p:spPr>
          <a:xfrm>
            <a:off x="400472" y="9911350"/>
            <a:ext cx="2646164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Grilley-Olson J et al. ASCO 2023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6"/>
          <p:cNvSpPr/>
          <p:nvPr/>
        </p:nvSpPr>
        <p:spPr>
          <a:xfrm>
            <a:off x="0" y="44651"/>
            <a:ext cx="8412995" cy="10287000"/>
          </a:xfrm>
          <a:custGeom>
            <a:avLst/>
            <a:gdLst/>
            <a:ahLst/>
            <a:cxnLst/>
            <a:rect l="l" t="t" r="r" b="b"/>
            <a:pathLst>
              <a:path w="8412995" h="10287000" extrusionOk="0">
                <a:moveTo>
                  <a:pt x="0" y="0"/>
                </a:moveTo>
                <a:lnTo>
                  <a:pt x="8412995" y="0"/>
                </a:lnTo>
                <a:lnTo>
                  <a:pt x="84129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l="-41874" r="-41648"/>
            </a:stretch>
          </a:blipFill>
          <a:ln>
            <a:noFill/>
          </a:ln>
        </p:spPr>
      </p:sp>
      <p:sp>
        <p:nvSpPr>
          <p:cNvPr id="540" name="Google Shape;540;p36"/>
          <p:cNvSpPr txBox="1"/>
          <p:nvPr/>
        </p:nvSpPr>
        <p:spPr>
          <a:xfrm>
            <a:off x="0" y="1155871"/>
            <a:ext cx="18044832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Imunoterapia em neoplasias mesenquimais: sarcoma alveolar</a:t>
            </a:r>
            <a:endParaRPr/>
          </a:p>
        </p:txBody>
      </p:sp>
      <p:sp>
        <p:nvSpPr>
          <p:cNvPr id="541" name="Google Shape;541;p36"/>
          <p:cNvSpPr txBox="1"/>
          <p:nvPr/>
        </p:nvSpPr>
        <p:spPr>
          <a:xfrm>
            <a:off x="8412995" y="3999770"/>
            <a:ext cx="9019080" cy="253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Translocação t (x; 17) (p11, q25) desequilibrada 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BD26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Gene de fusão ASPSCR1-TFE3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7"/>
          <p:cNvSpPr/>
          <p:nvPr/>
        </p:nvSpPr>
        <p:spPr>
          <a:xfrm>
            <a:off x="0" y="44651"/>
            <a:ext cx="8412995" cy="10287000"/>
          </a:xfrm>
          <a:custGeom>
            <a:avLst/>
            <a:gdLst/>
            <a:ahLst/>
            <a:cxnLst/>
            <a:rect l="l" t="t" r="r" b="b"/>
            <a:pathLst>
              <a:path w="8412995" h="10287000" extrusionOk="0">
                <a:moveTo>
                  <a:pt x="0" y="0"/>
                </a:moveTo>
                <a:lnTo>
                  <a:pt x="8412995" y="0"/>
                </a:lnTo>
                <a:lnTo>
                  <a:pt x="84129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l="-41874" r="-41648"/>
            </a:stretch>
          </a:blipFill>
          <a:ln>
            <a:noFill/>
          </a:ln>
        </p:spPr>
      </p:sp>
      <p:sp>
        <p:nvSpPr>
          <p:cNvPr id="547" name="Google Shape;547;p37"/>
          <p:cNvSpPr/>
          <p:nvPr/>
        </p:nvSpPr>
        <p:spPr>
          <a:xfrm>
            <a:off x="3496518" y="4385073"/>
            <a:ext cx="11294965" cy="4727466"/>
          </a:xfrm>
          <a:custGeom>
            <a:avLst/>
            <a:gdLst/>
            <a:ahLst/>
            <a:cxnLst/>
            <a:rect l="l" t="t" r="r" b="b"/>
            <a:pathLst>
              <a:path w="11294965" h="4727466" extrusionOk="0">
                <a:moveTo>
                  <a:pt x="0" y="0"/>
                </a:moveTo>
                <a:lnTo>
                  <a:pt x="11294964" y="0"/>
                </a:lnTo>
                <a:lnTo>
                  <a:pt x="11294964" y="4727466"/>
                </a:lnTo>
                <a:lnTo>
                  <a:pt x="0" y="4727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8" name="Google Shape;548;p37"/>
          <p:cNvSpPr txBox="1"/>
          <p:nvPr/>
        </p:nvSpPr>
        <p:spPr>
          <a:xfrm>
            <a:off x="0" y="1155871"/>
            <a:ext cx="1804483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Imunoterapia em sarcoma alveolar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8"/>
          <p:cNvSpPr/>
          <p:nvPr/>
        </p:nvSpPr>
        <p:spPr>
          <a:xfrm>
            <a:off x="0" y="44651"/>
            <a:ext cx="8412995" cy="10287000"/>
          </a:xfrm>
          <a:custGeom>
            <a:avLst/>
            <a:gdLst/>
            <a:ahLst/>
            <a:cxnLst/>
            <a:rect l="l" t="t" r="r" b="b"/>
            <a:pathLst>
              <a:path w="8412995" h="10287000" extrusionOk="0">
                <a:moveTo>
                  <a:pt x="0" y="0"/>
                </a:moveTo>
                <a:lnTo>
                  <a:pt x="8412995" y="0"/>
                </a:lnTo>
                <a:lnTo>
                  <a:pt x="84129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l="-41874" r="-41648"/>
            </a:stretch>
          </a:blipFill>
          <a:ln>
            <a:noFill/>
          </a:ln>
        </p:spPr>
      </p:sp>
      <p:sp>
        <p:nvSpPr>
          <p:cNvPr id="554" name="Google Shape;554;p38"/>
          <p:cNvSpPr/>
          <p:nvPr/>
        </p:nvSpPr>
        <p:spPr>
          <a:xfrm>
            <a:off x="9022416" y="2765937"/>
            <a:ext cx="8145555" cy="6492363"/>
          </a:xfrm>
          <a:custGeom>
            <a:avLst/>
            <a:gdLst/>
            <a:ahLst/>
            <a:cxnLst/>
            <a:rect l="l" t="t" r="r" b="b"/>
            <a:pathLst>
              <a:path w="8145555" h="6492363" extrusionOk="0">
                <a:moveTo>
                  <a:pt x="0" y="0"/>
                </a:moveTo>
                <a:lnTo>
                  <a:pt x="8145555" y="0"/>
                </a:lnTo>
                <a:lnTo>
                  <a:pt x="8145555" y="6492363"/>
                </a:lnTo>
                <a:lnTo>
                  <a:pt x="0" y="6492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459"/>
            </a:stretch>
          </a:blipFill>
          <a:ln>
            <a:noFill/>
          </a:ln>
        </p:spPr>
      </p:sp>
      <p:sp>
        <p:nvSpPr>
          <p:cNvPr id="555" name="Google Shape;555;p38"/>
          <p:cNvSpPr txBox="1"/>
          <p:nvPr/>
        </p:nvSpPr>
        <p:spPr>
          <a:xfrm>
            <a:off x="0" y="1155871"/>
            <a:ext cx="18044832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Imunoterapia em sarcoma alveolar</a:t>
            </a:r>
            <a:endParaRPr/>
          </a:p>
        </p:txBody>
      </p:sp>
      <p:sp>
        <p:nvSpPr>
          <p:cNvPr id="556" name="Google Shape;556;p38"/>
          <p:cNvSpPr txBox="1"/>
          <p:nvPr/>
        </p:nvSpPr>
        <p:spPr>
          <a:xfrm>
            <a:off x="551479" y="2765917"/>
            <a:ext cx="6662400" cy="6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77240" marR="0" lvl="1" indent="-38862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TR0 37% 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BD26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 A duração média da resposta foi de 24,7 meses</a:t>
            </a:r>
            <a:endParaRPr/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BD26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77240" marR="0" lvl="1" indent="-38862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D264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 A sobrevida livre de progressão mediana foi de 20,8 meses. </a:t>
            </a:r>
            <a:endParaRPr/>
          </a:p>
        </p:txBody>
      </p:sp>
      <p:sp>
        <p:nvSpPr>
          <p:cNvPr id="557" name="Google Shape;557;p38"/>
          <p:cNvSpPr/>
          <p:nvPr/>
        </p:nvSpPr>
        <p:spPr>
          <a:xfrm>
            <a:off x="13980150" y="9629853"/>
            <a:ext cx="3465002" cy="599536"/>
          </a:xfrm>
          <a:custGeom>
            <a:avLst/>
            <a:gdLst/>
            <a:ahLst/>
            <a:cxnLst/>
            <a:rect l="l" t="t" r="r" b="b"/>
            <a:pathLst>
              <a:path w="3465002" h="599536" extrusionOk="0">
                <a:moveTo>
                  <a:pt x="0" y="0"/>
                </a:moveTo>
                <a:lnTo>
                  <a:pt x="3465002" y="0"/>
                </a:lnTo>
                <a:lnTo>
                  <a:pt x="3465002" y="599536"/>
                </a:lnTo>
                <a:lnTo>
                  <a:pt x="0" y="599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13455" t="-628360" r="-112510" b="-60096"/>
            </a:stretch>
          </a:blip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9"/>
          <p:cNvGrpSpPr/>
          <p:nvPr/>
        </p:nvGrpSpPr>
        <p:grpSpPr>
          <a:xfrm>
            <a:off x="-1752416" y="8629317"/>
            <a:ext cx="14257720" cy="3086100"/>
            <a:chOff x="0" y="0"/>
            <a:chExt cx="3755120" cy="812800"/>
          </a:xfrm>
        </p:grpSpPr>
        <p:sp>
          <p:nvSpPr>
            <p:cNvPr id="563" name="Google Shape;563;p39"/>
            <p:cNvSpPr/>
            <p:nvPr/>
          </p:nvSpPr>
          <p:spPr>
            <a:xfrm>
              <a:off x="0" y="0"/>
              <a:ext cx="3755120" cy="812800"/>
            </a:xfrm>
            <a:custGeom>
              <a:avLst/>
              <a:gdLst/>
              <a:ahLst/>
              <a:cxnLst/>
              <a:rect l="l" t="t" r="r" b="b"/>
              <a:pathLst>
                <a:path w="3755120" h="812800" extrusionOk="0">
                  <a:moveTo>
                    <a:pt x="0" y="0"/>
                  </a:moveTo>
                  <a:lnTo>
                    <a:pt x="3755120" y="0"/>
                  </a:lnTo>
                  <a:lnTo>
                    <a:pt x="375512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</p:sp>
        <p:sp>
          <p:nvSpPr>
            <p:cNvPr id="564" name="Google Shape;564;p39"/>
            <p:cNvSpPr txBox="1"/>
            <p:nvPr/>
          </p:nvSpPr>
          <p:spPr>
            <a:xfrm>
              <a:off x="0" y="0"/>
              <a:ext cx="375512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39"/>
          <p:cNvSpPr txBox="1"/>
          <p:nvPr/>
        </p:nvSpPr>
        <p:spPr>
          <a:xfrm>
            <a:off x="373332" y="1028700"/>
            <a:ext cx="14714488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RET e outras fusões genéticas raras </a:t>
            </a:r>
            <a:endParaRPr/>
          </a:p>
        </p:txBody>
      </p:sp>
      <p:sp>
        <p:nvSpPr>
          <p:cNvPr id="566" name="Google Shape;566;p39"/>
          <p:cNvSpPr txBox="1"/>
          <p:nvPr/>
        </p:nvSpPr>
        <p:spPr>
          <a:xfrm>
            <a:off x="373332" y="3429000"/>
            <a:ext cx="17914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BD2640"/>
                </a:solidFill>
                <a:latin typeface="Lora"/>
                <a:ea typeface="Lora"/>
                <a:cs typeface="Lora"/>
                <a:sym typeface="Lora"/>
              </a:rPr>
              <a:t> Selpercatinibe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BD264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BD2640"/>
                </a:solidFill>
                <a:latin typeface="Lora"/>
                <a:ea typeface="Lora"/>
                <a:cs typeface="Lora"/>
                <a:sym typeface="Lora"/>
              </a:rPr>
              <a:t> Um inibidor seletivo da RET quinase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BD264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BD2640"/>
                </a:solidFill>
                <a:latin typeface="Lora"/>
                <a:ea typeface="Lora"/>
                <a:cs typeface="Lora"/>
                <a:sym typeface="Lora"/>
              </a:rPr>
              <a:t>Ensaio clínico de fase I/II (LIBRETTO-001)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565" r="-17564"/>
            </a:stretch>
          </a:blipFill>
          <a:ln>
            <a:noFill/>
          </a:ln>
        </p:spPr>
      </p:sp>
      <p:sp>
        <p:nvSpPr>
          <p:cNvPr id="108" name="Google Shape;108;p4"/>
          <p:cNvSpPr/>
          <p:nvPr/>
        </p:nvSpPr>
        <p:spPr>
          <a:xfrm>
            <a:off x="9186533" y="4866702"/>
            <a:ext cx="2498806" cy="4114800"/>
          </a:xfrm>
          <a:custGeom>
            <a:avLst/>
            <a:gdLst/>
            <a:ahLst/>
            <a:cxnLst/>
            <a:rect l="l" t="t" r="r" b="b"/>
            <a:pathLst>
              <a:path w="2498806" h="4114800" extrusionOk="0">
                <a:moveTo>
                  <a:pt x="0" y="0"/>
                </a:moveTo>
                <a:lnTo>
                  <a:pt x="2498806" y="0"/>
                </a:lnTo>
                <a:lnTo>
                  <a:pt x="2498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 rot="-9267893">
            <a:off x="11089979" y="7004389"/>
            <a:ext cx="1918352" cy="1347917"/>
          </a:xfrm>
          <a:custGeom>
            <a:avLst/>
            <a:gdLst/>
            <a:ahLst/>
            <a:cxnLst/>
            <a:rect l="l" t="t" r="r" b="b"/>
            <a:pathLst>
              <a:path w="1918352" h="1347917" extrusionOk="0">
                <a:moveTo>
                  <a:pt x="0" y="0"/>
                </a:moveTo>
                <a:lnTo>
                  <a:pt x="1918352" y="0"/>
                </a:lnTo>
                <a:lnTo>
                  <a:pt x="1918352" y="1347917"/>
                </a:lnTo>
                <a:lnTo>
                  <a:pt x="0" y="1347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7936976" y="5982796"/>
            <a:ext cx="1918352" cy="1347917"/>
          </a:xfrm>
          <a:custGeom>
            <a:avLst/>
            <a:gdLst/>
            <a:ahLst/>
            <a:cxnLst/>
            <a:rect l="l" t="t" r="r" b="b"/>
            <a:pathLst>
              <a:path w="1918352" h="1347917" extrusionOk="0">
                <a:moveTo>
                  <a:pt x="0" y="0"/>
                </a:moveTo>
                <a:lnTo>
                  <a:pt x="1918353" y="0"/>
                </a:lnTo>
                <a:lnTo>
                  <a:pt x="1918353" y="1347917"/>
                </a:lnTo>
                <a:lnTo>
                  <a:pt x="0" y="1347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1" name="Google Shape;111;p4"/>
          <p:cNvGrpSpPr/>
          <p:nvPr/>
        </p:nvGrpSpPr>
        <p:grpSpPr>
          <a:xfrm>
            <a:off x="5752966" y="5494337"/>
            <a:ext cx="2250686" cy="2250686"/>
            <a:chOff x="0" y="0"/>
            <a:chExt cx="812800" cy="812800"/>
          </a:xfrm>
        </p:grpSpPr>
        <p:sp>
          <p:nvSpPr>
            <p:cNvPr id="112" name="Google Shape;11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2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4"/>
          <p:cNvGrpSpPr/>
          <p:nvPr/>
        </p:nvGrpSpPr>
        <p:grpSpPr>
          <a:xfrm>
            <a:off x="5453111" y="5363006"/>
            <a:ext cx="2250686" cy="2250686"/>
            <a:chOff x="0" y="0"/>
            <a:chExt cx="812800" cy="8128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7772" y="-369680"/>
            <a:ext cx="6614443" cy="717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 rot="-4098293">
            <a:off x="13590570" y="1104066"/>
            <a:ext cx="1574026" cy="1574026"/>
          </a:xfrm>
          <a:custGeom>
            <a:avLst/>
            <a:gdLst/>
            <a:ahLst/>
            <a:cxnLst/>
            <a:rect l="l" t="t" r="r" b="b"/>
            <a:pathLst>
              <a:path w="1572611" h="1572611" extrusionOk="0">
                <a:moveTo>
                  <a:pt x="0" y="0"/>
                </a:moveTo>
                <a:lnTo>
                  <a:pt x="1572611" y="0"/>
                </a:lnTo>
                <a:lnTo>
                  <a:pt x="1572611" y="1572611"/>
                </a:lnTo>
                <a:lnTo>
                  <a:pt x="0" y="157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>
            <a:off x="623539" y="793044"/>
            <a:ext cx="7313438" cy="3629707"/>
          </a:xfrm>
          <a:custGeom>
            <a:avLst/>
            <a:gdLst/>
            <a:ahLst/>
            <a:cxnLst/>
            <a:rect l="l" t="t" r="r" b="b"/>
            <a:pathLst>
              <a:path w="7313438" h="3629707" extrusionOk="0">
                <a:moveTo>
                  <a:pt x="0" y="0"/>
                </a:moveTo>
                <a:lnTo>
                  <a:pt x="7313437" y="0"/>
                </a:lnTo>
                <a:lnTo>
                  <a:pt x="7313437" y="3629706"/>
                </a:lnTo>
                <a:lnTo>
                  <a:pt x="0" y="3629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0232" t="-16961" r="-5202" b="-37997"/>
            </a:stretch>
          </a:blipFill>
          <a:ln>
            <a:noFill/>
          </a:ln>
        </p:spPr>
      </p:sp>
      <p:grpSp>
        <p:nvGrpSpPr>
          <p:cNvPr id="120" name="Google Shape;120;p4"/>
          <p:cNvGrpSpPr/>
          <p:nvPr/>
        </p:nvGrpSpPr>
        <p:grpSpPr>
          <a:xfrm>
            <a:off x="12172544" y="7782097"/>
            <a:ext cx="2590727" cy="2364488"/>
            <a:chOff x="0" y="0"/>
            <a:chExt cx="3454303" cy="3152651"/>
          </a:xfrm>
        </p:grpSpPr>
        <p:grpSp>
          <p:nvGrpSpPr>
            <p:cNvPr id="121" name="Google Shape;121;p4"/>
            <p:cNvGrpSpPr/>
            <p:nvPr/>
          </p:nvGrpSpPr>
          <p:grpSpPr>
            <a:xfrm>
              <a:off x="453389" y="151737"/>
              <a:ext cx="3000914" cy="3000914"/>
              <a:chOff x="0" y="0"/>
              <a:chExt cx="812800" cy="812800"/>
            </a:xfrm>
          </p:grpSpPr>
          <p:sp>
            <p:nvSpPr>
              <p:cNvPr id="122" name="Google Shape;122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D2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4"/>
            <p:cNvGrpSpPr/>
            <p:nvPr/>
          </p:nvGrpSpPr>
          <p:grpSpPr>
            <a:xfrm>
              <a:off x="0" y="0"/>
              <a:ext cx="3000914" cy="3000914"/>
              <a:chOff x="0" y="0"/>
              <a:chExt cx="812800" cy="812800"/>
            </a:xfrm>
          </p:grpSpPr>
          <p:sp>
            <p:nvSpPr>
              <p:cNvPr id="125" name="Google Shape;125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EB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4"/>
            <p:cNvSpPr txBox="1"/>
            <p:nvPr/>
          </p:nvSpPr>
          <p:spPr>
            <a:xfrm>
              <a:off x="413909" y="868471"/>
              <a:ext cx="2438100" cy="11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0" i="0" u="none" strike="noStrike" cap="none">
                  <a:solidFill>
                    <a:srgbClr val="BD2640"/>
                  </a:solidFill>
                  <a:latin typeface="Arial"/>
                  <a:ea typeface="Arial"/>
                  <a:cs typeface="Arial"/>
                  <a:sym typeface="Arial"/>
                </a:rPr>
                <a:t>10 %</a:t>
              </a:r>
              <a:endParaRPr sz="6000"/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5885274" y="6029500"/>
            <a:ext cx="19182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99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&lt;1%</a:t>
            </a:r>
            <a:endParaRPr sz="100"/>
          </a:p>
        </p:txBody>
      </p:sp>
      <p:sp>
        <p:nvSpPr>
          <p:cNvPr id="129" name="Google Shape;129;p4"/>
          <p:cNvSpPr txBox="1"/>
          <p:nvPr/>
        </p:nvSpPr>
        <p:spPr>
          <a:xfrm>
            <a:off x="373155" y="8971977"/>
            <a:ext cx="6953646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Epidemiologia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-1282724" y="4922813"/>
            <a:ext cx="6471960" cy="3219124"/>
            <a:chOff x="0" y="666750"/>
            <a:chExt cx="8629279" cy="4292166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0" y="666750"/>
              <a:ext cx="4508960" cy="429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90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10" b="0" i="0" u="none" strike="noStrike" cap="none">
                  <a:solidFill>
                    <a:srgbClr val="000000"/>
                  </a:solidFill>
                  <a:latin typeface="Six Caps"/>
                  <a:ea typeface="Six Caps"/>
                  <a:cs typeface="Six Caps"/>
                  <a:sym typeface="Six Caps"/>
                </a:rPr>
                <a:t>100</a:t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4694842" y="2558460"/>
              <a:ext cx="3934437" cy="1057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21" b="1" i="0" u="none" strike="noStrike" cap="none">
                  <a:solidFill>
                    <a:srgbClr val="40DFAF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SUBTIPOS</a:t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/>
          <p:nvPr/>
        </p:nvSpPr>
        <p:spPr>
          <a:xfrm>
            <a:off x="1051923" y="2542896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 extrusionOk="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2" name="Google Shape;572;p40"/>
          <p:cNvSpPr/>
          <p:nvPr/>
        </p:nvSpPr>
        <p:spPr>
          <a:xfrm>
            <a:off x="0" y="5668440"/>
            <a:ext cx="4161245" cy="4563321"/>
          </a:xfrm>
          <a:custGeom>
            <a:avLst/>
            <a:gdLst/>
            <a:ahLst/>
            <a:cxnLst/>
            <a:rect l="l" t="t" r="r" b="b"/>
            <a:pathLst>
              <a:path w="4161245" h="4563321" extrusionOk="0">
                <a:moveTo>
                  <a:pt x="0" y="0"/>
                </a:moveTo>
                <a:lnTo>
                  <a:pt x="4161245" y="0"/>
                </a:lnTo>
                <a:lnTo>
                  <a:pt x="4161245" y="4563321"/>
                </a:lnTo>
                <a:lnTo>
                  <a:pt x="0" y="4563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3000"/>
            </a:blip>
            <a:stretch>
              <a:fillRect/>
            </a:stretch>
          </a:blipFill>
          <a:ln>
            <a:noFill/>
          </a:ln>
        </p:spPr>
      </p:sp>
      <p:sp>
        <p:nvSpPr>
          <p:cNvPr id="573" name="Google Shape;573;p40"/>
          <p:cNvSpPr txBox="1"/>
          <p:nvPr/>
        </p:nvSpPr>
        <p:spPr>
          <a:xfrm>
            <a:off x="10631941" y="3132634"/>
            <a:ext cx="7144150" cy="61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40"/>
          <p:cNvGrpSpPr/>
          <p:nvPr/>
        </p:nvGrpSpPr>
        <p:grpSpPr>
          <a:xfrm>
            <a:off x="1566273" y="2759632"/>
            <a:ext cx="16055325" cy="6498669"/>
            <a:chOff x="0" y="-688100"/>
            <a:chExt cx="21407100" cy="8664891"/>
          </a:xfrm>
        </p:grpSpPr>
        <p:sp>
          <p:nvSpPr>
            <p:cNvPr id="575" name="Google Shape;575;p40"/>
            <p:cNvSpPr txBox="1"/>
            <p:nvPr/>
          </p:nvSpPr>
          <p:spPr>
            <a:xfrm>
              <a:off x="0" y="-688100"/>
              <a:ext cx="21407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0"/>
            <p:cNvSpPr txBox="1"/>
            <p:nvPr/>
          </p:nvSpPr>
          <p:spPr>
            <a:xfrm>
              <a:off x="0" y="768271"/>
              <a:ext cx="21406983" cy="7208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61341" marR="0" lvl="1" indent="-280669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Updated efficacy results of olverembatinib (HQP1351) in patients with tyrosine kinase inhibitor (TKI)-resistant succinate dehydrogenase (SDH)-deficient gastrointestinal stromal tumors (GIST) and paraganglioma.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61341" marR="0" lvl="1" indent="-280669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Sintilimab, doxorubicin and ifosfamide (AI) as first-line treatment in patients with advanced undifferentiated pleomorphic sarcoma (UPS), synovial sarcoma (SS), myxoid liposarcoma (MLPS) and de-differentiated liposarcoma (DDLPS): A single-arm phase 2 trial.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61341" marR="0" lvl="1" indent="-280669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ImmunoSarc II master trial (phase II of sunitinib and nivolumab): Results from the dedifferentiated chondrosarcoma (DDCS) cohort—A GEIS, ISG and UCL study.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7" name="Google Shape;577;p40"/>
          <p:cNvSpPr txBox="1"/>
          <p:nvPr/>
        </p:nvSpPr>
        <p:spPr>
          <a:xfrm>
            <a:off x="1028700" y="1028700"/>
            <a:ext cx="71441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ASCO 2024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1"/>
          <p:cNvSpPr/>
          <p:nvPr/>
        </p:nvSpPr>
        <p:spPr>
          <a:xfrm>
            <a:off x="593011" y="5515509"/>
            <a:ext cx="4161245" cy="4563321"/>
          </a:xfrm>
          <a:custGeom>
            <a:avLst/>
            <a:gdLst/>
            <a:ahLst/>
            <a:cxnLst/>
            <a:rect l="l" t="t" r="r" b="b"/>
            <a:pathLst>
              <a:path w="4161245" h="4563321" extrusionOk="0">
                <a:moveTo>
                  <a:pt x="0" y="0"/>
                </a:moveTo>
                <a:lnTo>
                  <a:pt x="4161245" y="0"/>
                </a:lnTo>
                <a:lnTo>
                  <a:pt x="4161245" y="4563321"/>
                </a:lnTo>
                <a:lnTo>
                  <a:pt x="0" y="4563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/>
            </a:stretch>
          </a:blipFill>
          <a:ln>
            <a:noFill/>
          </a:ln>
        </p:spPr>
      </p:sp>
      <p:sp>
        <p:nvSpPr>
          <p:cNvPr id="583" name="Google Shape;583;p41"/>
          <p:cNvSpPr txBox="1"/>
          <p:nvPr/>
        </p:nvSpPr>
        <p:spPr>
          <a:xfrm>
            <a:off x="1028700" y="1019175"/>
            <a:ext cx="13716396" cy="366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Agentes em investigação: Células T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rgbClr val="BD26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41"/>
          <p:cNvSpPr/>
          <p:nvPr/>
        </p:nvSpPr>
        <p:spPr>
          <a:xfrm>
            <a:off x="619183" y="4253809"/>
            <a:ext cx="6946098" cy="2415289"/>
          </a:xfrm>
          <a:custGeom>
            <a:avLst/>
            <a:gdLst/>
            <a:ahLst/>
            <a:cxnLst/>
            <a:rect l="l" t="t" r="r" b="b"/>
            <a:pathLst>
              <a:path w="6946098" h="2415289" extrusionOk="0">
                <a:moveTo>
                  <a:pt x="0" y="0"/>
                </a:moveTo>
                <a:lnTo>
                  <a:pt x="6946098" y="0"/>
                </a:lnTo>
                <a:lnTo>
                  <a:pt x="6946098" y="2415289"/>
                </a:lnTo>
                <a:lnTo>
                  <a:pt x="0" y="2415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5" name="Google Shape;585;p41"/>
          <p:cNvSpPr/>
          <p:nvPr/>
        </p:nvSpPr>
        <p:spPr>
          <a:xfrm>
            <a:off x="8465925" y="2501873"/>
            <a:ext cx="9266988" cy="2361604"/>
          </a:xfrm>
          <a:custGeom>
            <a:avLst/>
            <a:gdLst/>
            <a:ahLst/>
            <a:cxnLst/>
            <a:rect l="l" t="t" r="r" b="b"/>
            <a:pathLst>
              <a:path w="9266988" h="2361604" extrusionOk="0">
                <a:moveTo>
                  <a:pt x="0" y="0"/>
                </a:moveTo>
                <a:lnTo>
                  <a:pt x="9266988" y="0"/>
                </a:lnTo>
                <a:lnTo>
                  <a:pt x="9266988" y="2361604"/>
                </a:lnTo>
                <a:lnTo>
                  <a:pt x="0" y="2361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6691"/>
            </a:stretch>
          </a:blipFill>
          <a:ln>
            <a:noFill/>
          </a:ln>
        </p:spPr>
      </p:sp>
      <p:sp>
        <p:nvSpPr>
          <p:cNvPr id="586" name="Google Shape;586;p41"/>
          <p:cNvSpPr/>
          <p:nvPr/>
        </p:nvSpPr>
        <p:spPr>
          <a:xfrm>
            <a:off x="5926758" y="4967592"/>
            <a:ext cx="14345321" cy="4130495"/>
          </a:xfrm>
          <a:custGeom>
            <a:avLst/>
            <a:gdLst/>
            <a:ahLst/>
            <a:cxnLst/>
            <a:rect l="l" t="t" r="r" b="b"/>
            <a:pathLst>
              <a:path w="14345321" h="4130495" extrusionOk="0">
                <a:moveTo>
                  <a:pt x="0" y="0"/>
                </a:moveTo>
                <a:lnTo>
                  <a:pt x="14345322" y="0"/>
                </a:lnTo>
                <a:lnTo>
                  <a:pt x="14345322" y="4130495"/>
                </a:lnTo>
                <a:lnTo>
                  <a:pt x="0" y="4130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418" t="-173732" r="-419"/>
            </a:stretch>
          </a:blipFill>
          <a:ln>
            <a:noFill/>
          </a:ln>
        </p:spPr>
      </p:sp>
      <p:sp>
        <p:nvSpPr>
          <p:cNvPr id="587" name="Google Shape;587;p41"/>
          <p:cNvSpPr txBox="1"/>
          <p:nvPr/>
        </p:nvSpPr>
        <p:spPr>
          <a:xfrm>
            <a:off x="455376" y="9697293"/>
            <a:ext cx="4974729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D’Angelo SP et al. ASCO 2021 / D’Angelo SP et al. ASCO 2022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640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/>
          <p:nvPr/>
        </p:nvSpPr>
        <p:spPr>
          <a:xfrm>
            <a:off x="-795491" y="-514350"/>
            <a:ext cx="8420100" cy="113157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3" name="Google Shape;593;p42"/>
          <p:cNvPicPr preferRelativeResize="0"/>
          <p:nvPr/>
        </p:nvPicPr>
        <p:blipFill rotWithShape="1">
          <a:blip r:embed="rId3">
            <a:alphaModFix amt="20999"/>
          </a:blip>
          <a:srcRect t="10078" b="11959"/>
          <a:stretch/>
        </p:blipFill>
        <p:spPr>
          <a:xfrm>
            <a:off x="-5092543" y="0"/>
            <a:ext cx="2338054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2"/>
          <p:cNvSpPr/>
          <p:nvPr/>
        </p:nvSpPr>
        <p:spPr>
          <a:xfrm>
            <a:off x="11942001" y="7729418"/>
            <a:ext cx="586057" cy="589743"/>
          </a:xfrm>
          <a:custGeom>
            <a:avLst/>
            <a:gdLst/>
            <a:ahLst/>
            <a:cxnLst/>
            <a:rect l="l" t="t" r="r" b="b"/>
            <a:pathLst>
              <a:path w="586057" h="589743" extrusionOk="0">
                <a:moveTo>
                  <a:pt x="0" y="0"/>
                </a:moveTo>
                <a:lnTo>
                  <a:pt x="586057" y="0"/>
                </a:lnTo>
                <a:lnTo>
                  <a:pt x="586057" y="589743"/>
                </a:lnTo>
                <a:lnTo>
                  <a:pt x="0" y="589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5" name="Google Shape;595;p42"/>
          <p:cNvSpPr/>
          <p:nvPr/>
        </p:nvSpPr>
        <p:spPr>
          <a:xfrm>
            <a:off x="11942001" y="8509661"/>
            <a:ext cx="586057" cy="586057"/>
          </a:xfrm>
          <a:custGeom>
            <a:avLst/>
            <a:gdLst/>
            <a:ahLst/>
            <a:cxnLst/>
            <a:rect l="l" t="t" r="r" b="b"/>
            <a:pathLst>
              <a:path w="586057" h="586057" extrusionOk="0">
                <a:moveTo>
                  <a:pt x="0" y="0"/>
                </a:moveTo>
                <a:lnTo>
                  <a:pt x="586057" y="0"/>
                </a:lnTo>
                <a:lnTo>
                  <a:pt x="586057" y="586056"/>
                </a:lnTo>
                <a:lnTo>
                  <a:pt x="0" y="586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6" name="Google Shape;596;p42"/>
          <p:cNvSpPr/>
          <p:nvPr/>
        </p:nvSpPr>
        <p:spPr>
          <a:xfrm>
            <a:off x="11992435" y="9284199"/>
            <a:ext cx="535622" cy="535622"/>
          </a:xfrm>
          <a:custGeom>
            <a:avLst/>
            <a:gdLst/>
            <a:ahLst/>
            <a:cxnLst/>
            <a:rect l="l" t="t" r="r" b="b"/>
            <a:pathLst>
              <a:path w="535622" h="535622" extrusionOk="0">
                <a:moveTo>
                  <a:pt x="0" y="0"/>
                </a:moveTo>
                <a:lnTo>
                  <a:pt x="535623" y="0"/>
                </a:lnTo>
                <a:lnTo>
                  <a:pt x="535623" y="535622"/>
                </a:lnTo>
                <a:lnTo>
                  <a:pt x="0" y="535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7" name="Google Shape;597;p42"/>
          <p:cNvSpPr/>
          <p:nvPr/>
        </p:nvSpPr>
        <p:spPr>
          <a:xfrm>
            <a:off x="0" y="4258647"/>
            <a:ext cx="6869918" cy="6028353"/>
          </a:xfrm>
          <a:custGeom>
            <a:avLst/>
            <a:gdLst/>
            <a:ahLst/>
            <a:cxnLst/>
            <a:rect l="l" t="t" r="r" b="b"/>
            <a:pathLst>
              <a:path w="6869918" h="6028353" extrusionOk="0">
                <a:moveTo>
                  <a:pt x="0" y="0"/>
                </a:moveTo>
                <a:lnTo>
                  <a:pt x="6869918" y="0"/>
                </a:lnTo>
                <a:lnTo>
                  <a:pt x="6869918" y="6028353"/>
                </a:lnTo>
                <a:lnTo>
                  <a:pt x="0" y="6028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8" name="Google Shape;598;p42"/>
          <p:cNvSpPr txBox="1"/>
          <p:nvPr/>
        </p:nvSpPr>
        <p:spPr>
          <a:xfrm>
            <a:off x="11520293" y="2231728"/>
            <a:ext cx="5739007" cy="122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Obrigada</a:t>
            </a:r>
            <a:endParaRPr/>
          </a:p>
        </p:txBody>
      </p:sp>
      <p:sp>
        <p:nvSpPr>
          <p:cNvPr id="599" name="Google Shape;599;p42"/>
          <p:cNvSpPr txBox="1"/>
          <p:nvPr/>
        </p:nvSpPr>
        <p:spPr>
          <a:xfrm>
            <a:off x="12961606" y="7499807"/>
            <a:ext cx="4811911" cy="232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2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amandagomesrs@gmail.com</a:t>
            </a:r>
            <a:endParaRPr/>
          </a:p>
          <a:p>
            <a:pPr marL="0" marR="0" lvl="0" indent="0" algn="l" rtl="0">
              <a:lnSpc>
                <a:spcPct val="21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2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oncologia.por.amor</a:t>
            </a:r>
            <a:endParaRPr/>
          </a:p>
          <a:p>
            <a:pPr marL="0" marR="0" lvl="0" indent="0" algn="l" rtl="0">
              <a:lnSpc>
                <a:spcPct val="21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2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oncologia por amor</a:t>
            </a:r>
            <a:endParaRPr/>
          </a:p>
        </p:txBody>
      </p:sp>
      <p:sp>
        <p:nvSpPr>
          <p:cNvPr id="600" name="Google Shape;600;p42"/>
          <p:cNvSpPr txBox="1"/>
          <p:nvPr/>
        </p:nvSpPr>
        <p:spPr>
          <a:xfrm>
            <a:off x="5015402" y="4803181"/>
            <a:ext cx="10913055" cy="15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 que se deve compreender não é o tumor, mas sim o estado neoplásico das suas células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Francis Peyton Rous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13918948" y="5487816"/>
            <a:ext cx="4161245" cy="4563321"/>
          </a:xfrm>
          <a:custGeom>
            <a:avLst/>
            <a:gdLst/>
            <a:ahLst/>
            <a:cxnLst/>
            <a:rect l="l" t="t" r="r" b="b"/>
            <a:pathLst>
              <a:path w="4161245" h="4563321" extrusionOk="0">
                <a:moveTo>
                  <a:pt x="0" y="0"/>
                </a:moveTo>
                <a:lnTo>
                  <a:pt x="4161245" y="0"/>
                </a:lnTo>
                <a:lnTo>
                  <a:pt x="4161245" y="4563321"/>
                </a:lnTo>
                <a:lnTo>
                  <a:pt x="0" y="4563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999"/>
            </a:blip>
            <a:stretch>
              <a:fillRect/>
            </a:stretch>
          </a:blipFill>
          <a:ln>
            <a:noFill/>
          </a:ln>
        </p:spPr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548" y="-884148"/>
            <a:ext cx="13374872" cy="10512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243416" y="8670015"/>
            <a:ext cx="178011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 b="1" i="0" u="none" strike="noStrike" cap="none">
                <a:solidFill>
                  <a:srgbClr val="BD2640"/>
                </a:solidFill>
              </a:rPr>
              <a:t>Distribuição de subtipos histológicos em uma série 10.000 sarcomas de tecidos moles adultos do banco de dados do MSKCC</a:t>
            </a:r>
            <a:endParaRPr b="1"/>
          </a:p>
        </p:txBody>
      </p:sp>
      <p:sp>
        <p:nvSpPr>
          <p:cNvPr id="140" name="Google Shape;140;p5"/>
          <p:cNvSpPr txBox="1"/>
          <p:nvPr/>
        </p:nvSpPr>
        <p:spPr>
          <a:xfrm>
            <a:off x="514350" y="9581616"/>
            <a:ext cx="17259300" cy="24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Management of Soft Tissue Sarcoma, 2ª ed, por Brennan M, Antonescu C, Alektiar K, Maki R 2013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9882726" y="577450"/>
            <a:ext cx="7701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BD2640"/>
                </a:solidFill>
                <a:latin typeface="Montserrat"/>
                <a:ea typeface="Montserrat"/>
                <a:cs typeface="Montserrat"/>
                <a:sym typeface="Montserrat"/>
              </a:rPr>
              <a:t>Histopatologia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640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-114300" y="0"/>
            <a:ext cx="9372600" cy="10744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6"/>
          <p:cNvGrpSpPr/>
          <p:nvPr/>
        </p:nvGrpSpPr>
        <p:grpSpPr>
          <a:xfrm>
            <a:off x="10667800" y="3507432"/>
            <a:ext cx="6768008" cy="3171230"/>
            <a:chOff x="0" y="-9525"/>
            <a:chExt cx="9024010" cy="4228306"/>
          </a:xfrm>
        </p:grpSpPr>
        <p:sp>
          <p:nvSpPr>
            <p:cNvPr id="148" name="Google Shape;148;p6"/>
            <p:cNvSpPr txBox="1"/>
            <p:nvPr/>
          </p:nvSpPr>
          <p:spPr>
            <a:xfrm>
              <a:off x="3" y="-9525"/>
              <a:ext cx="9024005" cy="3259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i="0" u="none" strike="noStrike" cap="none">
                  <a:solidFill>
                    <a:srgbClr val="EFEF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Histogênese incerta</a:t>
              </a: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0" y="3629422"/>
              <a:ext cx="9024010" cy="58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9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1523800" y="3487340"/>
            <a:ext cx="6096400" cy="3184624"/>
            <a:chOff x="0" y="-9525"/>
            <a:chExt cx="8128533" cy="4246166"/>
          </a:xfrm>
        </p:grpSpPr>
        <p:sp>
          <p:nvSpPr>
            <p:cNvPr id="151" name="Google Shape;151;p6"/>
            <p:cNvSpPr txBox="1"/>
            <p:nvPr/>
          </p:nvSpPr>
          <p:spPr>
            <a:xfrm>
              <a:off x="3" y="-9525"/>
              <a:ext cx="8128528" cy="3259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Tecido presumível</a:t>
              </a: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0" y="3655616"/>
              <a:ext cx="8128533" cy="581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90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6"/>
          <p:cNvSpPr txBox="1"/>
          <p:nvPr/>
        </p:nvSpPr>
        <p:spPr>
          <a:xfrm>
            <a:off x="7620200" y="3803475"/>
            <a:ext cx="2811000" cy="1416000"/>
          </a:xfrm>
          <a:prstGeom prst="rect">
            <a:avLst/>
          </a:prstGeom>
          <a:solidFill>
            <a:srgbClr val="F9FAFD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b="0" i="0" u="none" strike="noStrike" cap="none">
                <a:solidFill>
                  <a:srgbClr val="BD264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5667177" y="471487"/>
            <a:ext cx="6953700" cy="1108200"/>
          </a:xfrm>
          <a:prstGeom prst="rect">
            <a:avLst/>
          </a:prstGeom>
          <a:solidFill>
            <a:srgbClr val="BD264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Classificação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825054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0" name="Google Shape;160;p7"/>
          <p:cNvSpPr/>
          <p:nvPr/>
        </p:nvSpPr>
        <p:spPr>
          <a:xfrm>
            <a:off x="10977573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1" name="Google Shape;161;p7"/>
          <p:cNvGrpSpPr/>
          <p:nvPr/>
        </p:nvGrpSpPr>
        <p:grpSpPr>
          <a:xfrm>
            <a:off x="2725441" y="1611260"/>
            <a:ext cx="14533859" cy="1880563"/>
            <a:chOff x="0" y="-9525"/>
            <a:chExt cx="19378478" cy="2507417"/>
          </a:xfrm>
        </p:grpSpPr>
        <p:sp>
          <p:nvSpPr>
            <p:cNvPr id="162" name="Google Shape;162;p7"/>
            <p:cNvSpPr txBox="1"/>
            <p:nvPr/>
          </p:nvSpPr>
          <p:spPr>
            <a:xfrm>
              <a:off x="27649" y="-9525"/>
              <a:ext cx="19350829" cy="147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Diagnóstico</a:t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0" y="1704221"/>
              <a:ext cx="19378478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12823663" y="9872971"/>
            <a:ext cx="5352484" cy="26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Pappo AS, Dirksen J Clin Oncol 2018; 36:168.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3124273" y="7192142"/>
            <a:ext cx="4419054" cy="6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Anatomopatológico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0057369" y="7192142"/>
            <a:ext cx="4332161" cy="6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Imunohistoquimica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293298" y="85166"/>
            <a:ext cx="17373100" cy="10096210"/>
          </a:xfrm>
          <a:custGeom>
            <a:avLst/>
            <a:gdLst/>
            <a:ahLst/>
            <a:cxnLst/>
            <a:rect l="l" t="t" r="r" b="b"/>
            <a:pathLst>
              <a:path w="17373100" h="10096210" extrusionOk="0">
                <a:moveTo>
                  <a:pt x="0" y="0"/>
                </a:moveTo>
                <a:lnTo>
                  <a:pt x="17373101" y="0"/>
                </a:lnTo>
                <a:lnTo>
                  <a:pt x="17373101" y="10096209"/>
                </a:lnTo>
                <a:lnTo>
                  <a:pt x="0" y="10096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9"/>
          <p:cNvGrpSpPr/>
          <p:nvPr/>
        </p:nvGrpSpPr>
        <p:grpSpPr>
          <a:xfrm>
            <a:off x="2725441" y="1611260"/>
            <a:ext cx="14533859" cy="1880563"/>
            <a:chOff x="0" y="-9525"/>
            <a:chExt cx="19378478" cy="2507417"/>
          </a:xfrm>
        </p:grpSpPr>
        <p:sp>
          <p:nvSpPr>
            <p:cNvPr id="177" name="Google Shape;177;p9"/>
            <p:cNvSpPr txBox="1"/>
            <p:nvPr/>
          </p:nvSpPr>
          <p:spPr>
            <a:xfrm>
              <a:off x="27649" y="-9525"/>
              <a:ext cx="19350829" cy="147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i="0" u="none" strike="noStrike" cap="none">
                  <a:solidFill>
                    <a:srgbClr val="BD26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Etiologia e patogênese</a:t>
              </a: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0" y="1704221"/>
              <a:ext cx="19378478" cy="793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9"/>
          <p:cNvSpPr txBox="1"/>
          <p:nvPr/>
        </p:nvSpPr>
        <p:spPr>
          <a:xfrm>
            <a:off x="7403700" y="7355949"/>
            <a:ext cx="2857900" cy="133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exposição à radioterapia </a:t>
            </a:r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379788" y="7355949"/>
            <a:ext cx="3300178" cy="202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síndromes de predisposição genética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10902550" y="7355949"/>
            <a:ext cx="2857900" cy="6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vírus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3679967" y="7081629"/>
            <a:ext cx="3498850" cy="6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retinoblastoma</a:t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4825054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9"/>
          <p:cNvSpPr/>
          <p:nvPr/>
        </p:nvSpPr>
        <p:spPr>
          <a:xfrm>
            <a:off x="8323904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9"/>
          <p:cNvSpPr/>
          <p:nvPr/>
        </p:nvSpPr>
        <p:spPr>
          <a:xfrm>
            <a:off x="11822754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9"/>
          <p:cNvSpPr/>
          <p:nvPr/>
        </p:nvSpPr>
        <p:spPr>
          <a:xfrm>
            <a:off x="5775331" y="375799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9"/>
          <p:cNvSpPr/>
          <p:nvPr/>
        </p:nvSpPr>
        <p:spPr>
          <a:xfrm>
            <a:off x="1521132" y="5897305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1" y="0"/>
                </a:lnTo>
                <a:lnTo>
                  <a:pt x="1017491" y="1058191"/>
                </a:lnTo>
                <a:lnTo>
                  <a:pt x="0" y="1058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8" name="Google Shape;188;p9"/>
          <p:cNvSpPr txBox="1"/>
          <p:nvPr/>
        </p:nvSpPr>
        <p:spPr>
          <a:xfrm>
            <a:off x="6792823" y="3653215"/>
            <a:ext cx="2857900" cy="133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Multiplos fatores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15005579" y="5936620"/>
            <a:ext cx="1017492" cy="1058192"/>
          </a:xfrm>
          <a:custGeom>
            <a:avLst/>
            <a:gdLst/>
            <a:ahLst/>
            <a:cxnLst/>
            <a:rect l="l" t="t" r="r" b="b"/>
            <a:pathLst>
              <a:path w="1017492" h="1058192" extrusionOk="0">
                <a:moveTo>
                  <a:pt x="0" y="0"/>
                </a:moveTo>
                <a:lnTo>
                  <a:pt x="1017492" y="0"/>
                </a:lnTo>
                <a:lnTo>
                  <a:pt x="1017492" y="1058192"/>
                </a:lnTo>
                <a:lnTo>
                  <a:pt x="0" y="105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0" name="Google Shape;190;p9"/>
          <p:cNvSpPr txBox="1"/>
          <p:nvPr/>
        </p:nvSpPr>
        <p:spPr>
          <a:xfrm>
            <a:off x="13989050" y="7081629"/>
            <a:ext cx="3498850" cy="202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Irritação crônica e linfedema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Personalizar</PresentationFormat>
  <Paragraphs>163</Paragraphs>
  <Slides>42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Arial</vt:lpstr>
      <vt:lpstr>Lora</vt:lpstr>
      <vt:lpstr>Montserrat</vt:lpstr>
      <vt:lpstr>Barlow Condensed</vt:lpstr>
      <vt:lpstr>Six Caps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CN PRODUÇÕES</cp:lastModifiedBy>
  <cp:revision>1</cp:revision>
  <dcterms:created xsi:type="dcterms:W3CDTF">2006-08-16T00:00:00Z</dcterms:created>
  <dcterms:modified xsi:type="dcterms:W3CDTF">2024-06-01T18:45:53Z</dcterms:modified>
</cp:coreProperties>
</file>